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61" r:id="rId4"/>
    <p:sldId id="273" r:id="rId5"/>
    <p:sldId id="275" r:id="rId6"/>
    <p:sldId id="274" r:id="rId7"/>
    <p:sldId id="265" r:id="rId8"/>
    <p:sldId id="276" r:id="rId9"/>
    <p:sldId id="266" r:id="rId10"/>
    <p:sldId id="277" r:id="rId11"/>
    <p:sldId id="267" r:id="rId12"/>
    <p:sldId id="268" r:id="rId13"/>
    <p:sldId id="269" r:id="rId14"/>
    <p:sldId id="270" r:id="rId15"/>
    <p:sldId id="278" r:id="rId16"/>
    <p:sldId id="271"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8" autoAdjust="0"/>
    <p:restoredTop sz="94660"/>
  </p:normalViewPr>
  <p:slideViewPr>
    <p:cSldViewPr>
      <p:cViewPr>
        <p:scale>
          <a:sx n="60" d="100"/>
          <a:sy n="60" d="100"/>
        </p:scale>
        <p:origin x="-720" y="-2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F0B445-DFAC-4A68-88E5-0B792F017EF1}"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4092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016389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04743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485258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95090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13086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36411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15985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348351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27499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4BFB77-F51E-6A4F-B11E-C38D079B702E}" type="datetimeFigureOut">
              <a:rPr lang="it-IT" smtClean="0">
                <a:solidFill>
                  <a:prstClr val="black">
                    <a:tint val="75000"/>
                  </a:prstClr>
                </a:solidFill>
              </a:rPr>
              <a:pPr/>
              <a:t>17/06/2020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103717E-6CCD-024E-A264-B270C0BA3524}"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7400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575BB-126C-4C2C-8613-A36CED2949B0}" type="datetimeFigureOut">
              <a:rPr lang="it-IT" smtClean="0"/>
              <a:pPr/>
              <a:t>17/06/2020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0B445-DFAC-4A68-88E5-0B792F017EF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6C4BFB77-F51E-6A4F-B11E-C38D079B702E}" type="datetimeFigureOut">
              <a:rPr lang="it-IT" smtClean="0">
                <a:solidFill>
                  <a:prstClr val="black">
                    <a:tint val="75000"/>
                  </a:prstClr>
                </a:solidFill>
              </a:rPr>
              <a:pPr defTabSz="457200"/>
              <a:t>17/06/2020</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03717E-6CCD-024E-A264-B270C0BA3524}" type="slidenum">
              <a:rPr lang="it-IT" smtClean="0">
                <a:solidFill>
                  <a:prstClr val="black">
                    <a:tint val="75000"/>
                  </a:prstClr>
                </a:solidFill>
              </a:rPr>
              <a:pPr defTabSz="457200"/>
              <a:t>‹N›</a:t>
            </a:fld>
            <a:endParaRPr lang="it-IT">
              <a:solidFill>
                <a:prstClr val="black">
                  <a:tint val="75000"/>
                </a:prstClr>
              </a:solidFill>
            </a:endParaRPr>
          </a:p>
        </p:txBody>
      </p:sp>
    </p:spTree>
    <p:extLst>
      <p:ext uri="{BB962C8B-B14F-4D97-AF65-F5344CB8AC3E}">
        <p14:creationId xmlns:p14="http://schemas.microsoft.com/office/powerpoint/2010/main" val="2053980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6" y="4293096"/>
            <a:ext cx="9144000" cy="864097"/>
          </a:xfrm>
          <a:noFill/>
        </p:spPr>
        <p:txBody>
          <a:bodyPr>
            <a:normAutofit/>
          </a:bodyPr>
          <a:lstStyle/>
          <a:p>
            <a:r>
              <a:rPr lang="en-GB" sz="4000" dirty="0" smtClean="0">
                <a:latin typeface="Perpetua Titling MT" pitchFamily="18" charset="0"/>
              </a:rPr>
              <a:t>ROMAN HOUSE</a:t>
            </a:r>
            <a:endParaRPr lang="it-IT" sz="4000" dirty="0">
              <a:latin typeface="Perpetua Titling MT" pitchFamily="18" charset="0"/>
            </a:endParaRPr>
          </a:p>
        </p:txBody>
      </p:sp>
      <p:sp>
        <p:nvSpPr>
          <p:cNvPr id="3" name="Sottotitolo 2"/>
          <p:cNvSpPr>
            <a:spLocks noGrp="1"/>
          </p:cNvSpPr>
          <p:nvPr>
            <p:ph type="subTitle" idx="1"/>
          </p:nvPr>
        </p:nvSpPr>
        <p:spPr>
          <a:xfrm>
            <a:off x="0" y="5105400"/>
            <a:ext cx="9144000" cy="1752600"/>
          </a:xfrm>
        </p:spPr>
        <p:txBody>
          <a:bodyPr>
            <a:normAutofit/>
          </a:bodyPr>
          <a:lstStyle/>
          <a:p>
            <a:r>
              <a:rPr lang="it-IT" sz="2800" i="1" dirty="0">
                <a:solidFill>
                  <a:schemeClr val="tx1"/>
                </a:solidFill>
              </a:rPr>
              <a:t>Francesco Micillo </a:t>
            </a:r>
            <a:endParaRPr lang="it-IT" sz="2800" i="1" dirty="0" smtClean="0">
              <a:solidFill>
                <a:schemeClr val="tx1"/>
              </a:solidFill>
            </a:endParaRPr>
          </a:p>
          <a:p>
            <a:r>
              <a:rPr lang="it-IT" sz="2800" i="1" dirty="0" smtClean="0">
                <a:solidFill>
                  <a:schemeClr val="tx1"/>
                </a:solidFill>
              </a:rPr>
              <a:t>Letizia </a:t>
            </a:r>
            <a:r>
              <a:rPr lang="it-IT" sz="2800" i="1" dirty="0" err="1">
                <a:solidFill>
                  <a:schemeClr val="tx1"/>
                </a:solidFill>
              </a:rPr>
              <a:t>Grementieri</a:t>
            </a:r>
            <a:r>
              <a:rPr lang="it-IT" sz="2800" i="1" dirty="0">
                <a:solidFill>
                  <a:schemeClr val="tx1"/>
                </a:solidFill>
              </a:rPr>
              <a:t> </a:t>
            </a:r>
            <a:endParaRPr lang="it-IT" sz="2800" i="1" dirty="0" smtClean="0">
              <a:solidFill>
                <a:schemeClr val="tx1"/>
              </a:solidFill>
            </a:endParaRPr>
          </a:p>
          <a:p>
            <a:r>
              <a:rPr lang="it-IT" sz="2800" i="1" dirty="0" smtClean="0">
                <a:solidFill>
                  <a:schemeClr val="tx1"/>
                </a:solidFill>
              </a:rPr>
              <a:t>Melissa </a:t>
            </a:r>
            <a:r>
              <a:rPr lang="it-IT" sz="2800" i="1" dirty="0" err="1">
                <a:solidFill>
                  <a:schemeClr val="tx1"/>
                </a:solidFill>
              </a:rPr>
              <a:t>Beleraj</a:t>
            </a:r>
            <a:endParaRPr lang="it-IT" sz="2800" i="1" dirty="0">
              <a:solidFill>
                <a:schemeClr val="tx1"/>
              </a:solidFill>
            </a:endParaRPr>
          </a:p>
        </p:txBody>
      </p:sp>
      <p:pic>
        <p:nvPicPr>
          <p:cNvPr id="4" name="Immagine 3" descr="https://tuttatoscana.files.wordpress.com/2015/10/pianta-della-firenze-romana.jpg"/>
          <p:cNvPicPr/>
          <p:nvPr/>
        </p:nvPicPr>
        <p:blipFill>
          <a:blip r:embed="rId2">
            <a:extLst>
              <a:ext uri="{28A0092B-C50C-407E-A947-70E740481C1C}">
                <a14:useLocalDpi xmlns:a14="http://schemas.microsoft.com/office/drawing/2010/main" val="0"/>
              </a:ext>
            </a:extLst>
          </a:blip>
          <a:srcRect/>
          <a:stretch>
            <a:fillRect/>
          </a:stretch>
        </p:blipFill>
        <p:spPr bwMode="auto">
          <a:xfrm>
            <a:off x="2703981" y="583442"/>
            <a:ext cx="3589020" cy="3741420"/>
          </a:xfrm>
          <a:prstGeom prst="rect">
            <a:avLst/>
          </a:prstGeom>
          <a:noFill/>
          <a:ln>
            <a:solidFill>
              <a:schemeClr val="tx1"/>
            </a:solidFill>
          </a:ln>
        </p:spPr>
      </p:pic>
      <p:sp>
        <p:nvSpPr>
          <p:cNvPr id="5" name="CasellaDiTesto 4"/>
          <p:cNvSpPr txBox="1"/>
          <p:nvPr/>
        </p:nvSpPr>
        <p:spPr>
          <a:xfrm>
            <a:off x="2694546" y="587894"/>
            <a:ext cx="3589021" cy="584775"/>
          </a:xfrm>
          <a:prstGeom prst="rect">
            <a:avLst/>
          </a:prstGeom>
          <a:solidFill>
            <a:schemeClr val="bg1">
              <a:lumMod val="75000"/>
            </a:schemeClr>
          </a:solidFill>
          <a:ln>
            <a:solidFill>
              <a:schemeClr val="tx1"/>
            </a:solidFill>
          </a:ln>
        </p:spPr>
        <p:txBody>
          <a:bodyPr wrap="square" rtlCol="0">
            <a:spAutoFit/>
          </a:bodyPr>
          <a:lstStyle/>
          <a:p>
            <a:pPr algn="ctr"/>
            <a:r>
              <a:rPr lang="it-IT" sz="3200" dirty="0" smtClean="0">
                <a:latin typeface="Perpetua Titling MT" pitchFamily="18" charset="0"/>
              </a:rPr>
              <a:t>FLORENTIA</a:t>
            </a:r>
            <a:endParaRPr lang="it-IT" sz="3200" dirty="0">
              <a:latin typeface="Perpetua Titling MT" pitchFamily="18" charset="0"/>
            </a:endParaRPr>
          </a:p>
        </p:txBody>
      </p:sp>
      <p:sp>
        <p:nvSpPr>
          <p:cNvPr id="6" name="CasellaDiTesto 5"/>
          <p:cNvSpPr txBox="1"/>
          <p:nvPr/>
        </p:nvSpPr>
        <p:spPr>
          <a:xfrm>
            <a:off x="2694547" y="188640"/>
            <a:ext cx="3589020" cy="400110"/>
          </a:xfrm>
          <a:prstGeom prst="rect">
            <a:avLst/>
          </a:prstGeom>
          <a:noFill/>
        </p:spPr>
        <p:txBody>
          <a:bodyPr wrap="square" rtlCol="0">
            <a:spAutoFit/>
          </a:bodyPr>
          <a:lstStyle/>
          <a:p>
            <a:pPr algn="ctr"/>
            <a:r>
              <a:rPr lang="it-IT" sz="2000" dirty="0" smtClean="0"/>
              <a:t>Classe 1G sez.BB.CC. 2019-2020</a:t>
            </a:r>
            <a:endParaRPr lang="it-IT"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5202" y="116632"/>
            <a:ext cx="8229600" cy="1143000"/>
          </a:xfrm>
        </p:spPr>
        <p:txBody>
          <a:bodyPr>
            <a:normAutofit/>
          </a:bodyPr>
          <a:lstStyle/>
          <a:p>
            <a:r>
              <a:rPr lang="en-GB" sz="3600" dirty="0" smtClean="0">
                <a:latin typeface="Perpetua Titling MT" pitchFamily="18" charset="0"/>
              </a:rPr>
              <a:t>ROMAN HOUSE</a:t>
            </a:r>
            <a:endParaRPr lang="it-IT" sz="3600" dirty="0">
              <a:latin typeface="Perpetua Titling MT" pitchFamily="18" charset="0"/>
            </a:endParaRPr>
          </a:p>
        </p:txBody>
      </p:sp>
      <p:sp>
        <p:nvSpPr>
          <p:cNvPr id="3" name="Segnaposto contenuto 2"/>
          <p:cNvSpPr>
            <a:spLocks noGrp="1"/>
          </p:cNvSpPr>
          <p:nvPr>
            <p:ph idx="1"/>
          </p:nvPr>
        </p:nvSpPr>
        <p:spPr>
          <a:xfrm>
            <a:off x="429882" y="1124744"/>
            <a:ext cx="8229600" cy="2808312"/>
          </a:xfrm>
          <a:solidFill>
            <a:schemeClr val="bg1">
              <a:lumMod val="95000"/>
            </a:schemeClr>
          </a:solidFill>
        </p:spPr>
        <p:txBody>
          <a:bodyPr>
            <a:normAutofit/>
          </a:bodyPr>
          <a:lstStyle/>
          <a:p>
            <a:r>
              <a:rPr lang="en-US" sz="2800" dirty="0" err="1" smtClean="0"/>
              <a:t>Corinti’s</a:t>
            </a:r>
            <a:r>
              <a:rPr lang="en-US" sz="2800" dirty="0" smtClean="0"/>
              <a:t> illustrations show what Florence was like in Roman times.</a:t>
            </a:r>
            <a:endParaRPr lang="it-IT" sz="2800" dirty="0" smtClean="0"/>
          </a:p>
          <a:p>
            <a:r>
              <a:rPr lang="en-US" sz="2800" dirty="0" smtClean="0"/>
              <a:t>Some of them represent the reconstructions of three Roman homes which are located in the area between the Baptistery, San Giovanni square and the </a:t>
            </a:r>
            <a:r>
              <a:rPr lang="en-US" sz="2800" dirty="0" err="1" smtClean="0"/>
              <a:t>Bigallo</a:t>
            </a:r>
            <a:r>
              <a:rPr lang="en-US" sz="2800" dirty="0" smtClean="0"/>
              <a:t> Arcade.</a:t>
            </a:r>
            <a:endParaRPr lang="it-IT" sz="2800"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2" y="3616715"/>
            <a:ext cx="4514850" cy="2905125"/>
          </a:xfrm>
          <a:prstGeom prst="rect">
            <a:avLst/>
          </a:prstGeom>
          <a:ln w="12700">
            <a:solidFill>
              <a:schemeClr val="tx1"/>
            </a:solidFill>
          </a:ln>
        </p:spPr>
      </p:pic>
      <p:sp>
        <p:nvSpPr>
          <p:cNvPr id="7" name="CasellaDiTesto 6"/>
          <p:cNvSpPr txBox="1"/>
          <p:nvPr/>
        </p:nvSpPr>
        <p:spPr>
          <a:xfrm>
            <a:off x="899592" y="4253598"/>
            <a:ext cx="3240360" cy="2308324"/>
          </a:xfrm>
          <a:prstGeom prst="rect">
            <a:avLst/>
          </a:prstGeom>
          <a:noFill/>
        </p:spPr>
        <p:txBody>
          <a:bodyPr wrap="square" rtlCol="0">
            <a:spAutoFit/>
          </a:bodyPr>
          <a:lstStyle/>
          <a:p>
            <a:pPr algn="r"/>
            <a:r>
              <a:rPr lang="it-IT" dirty="0"/>
              <a:t>La Firenze romana è stata soggetto delle cartoline illustrate che Corinto Corinti (1841-1930) realizzò durante i lavori a seguito di Firenze capitale, in cui furono rinvenuti molti resti dell’antica età romana fiorentina.</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Cartina di Firenze.jpg"/>
          <p:cNvPicPr>
            <a:picLocks noGrp="1" noChangeAspect="1"/>
          </p:cNvPicPr>
          <p:nvPr>
            <p:ph idx="1"/>
          </p:nvPr>
        </p:nvPicPr>
        <p:blipFill>
          <a:blip r:embed="rId2"/>
          <a:stretch>
            <a:fillRect/>
          </a:stretch>
        </p:blipFill>
        <p:spPr>
          <a:xfrm>
            <a:off x="1475656" y="908720"/>
            <a:ext cx="6261601" cy="5090682"/>
          </a:xfrm>
          <a:ln>
            <a:solidFill>
              <a:schemeClr val="tx1"/>
            </a:solidFill>
          </a:ln>
        </p:spPr>
      </p:pic>
      <p:sp>
        <p:nvSpPr>
          <p:cNvPr id="5" name="Ovale 4"/>
          <p:cNvSpPr/>
          <p:nvPr/>
        </p:nvSpPr>
        <p:spPr>
          <a:xfrm>
            <a:off x="5000628" y="1124744"/>
            <a:ext cx="579484" cy="792088"/>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92D050"/>
              </a:solidFill>
            </a:endParaRPr>
          </a:p>
        </p:txBody>
      </p:sp>
      <p:cxnSp>
        <p:nvCxnSpPr>
          <p:cNvPr id="7" name="Connettore 2 6"/>
          <p:cNvCxnSpPr/>
          <p:nvPr/>
        </p:nvCxnSpPr>
        <p:spPr>
          <a:xfrm>
            <a:off x="4427984" y="1264553"/>
            <a:ext cx="486448" cy="256235"/>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Connettore 1 5"/>
          <p:cNvCxnSpPr/>
          <p:nvPr/>
        </p:nvCxnSpPr>
        <p:spPr>
          <a:xfrm>
            <a:off x="3448990" y="1916832"/>
            <a:ext cx="72008" cy="18722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a:off x="6876256" y="1772816"/>
            <a:ext cx="36004" cy="20162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5142" y="518716"/>
            <a:ext cx="3861223" cy="288031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18716"/>
            <a:ext cx="4678523" cy="58072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961057" y="4756350"/>
            <a:ext cx="4034445" cy="1569660"/>
          </a:xfrm>
          <a:prstGeom prst="rect">
            <a:avLst/>
          </a:prstGeom>
          <a:solidFill>
            <a:schemeClr val="bg1">
              <a:lumMod val="95000"/>
            </a:schemeClr>
          </a:solidFill>
        </p:spPr>
        <p:txBody>
          <a:bodyPr wrap="square" rtlCol="0">
            <a:spAutoFit/>
          </a:bodyPr>
          <a:lstStyle/>
          <a:p>
            <a:r>
              <a:rPr lang="it-IT" sz="2400" dirty="0" smtClean="0"/>
              <a:t>In una foto d’epoca si vede lo scavo della </a:t>
            </a:r>
            <a:r>
              <a:rPr lang="it-IT" sz="2400" i="1" dirty="0" smtClean="0"/>
              <a:t>domus</a:t>
            </a:r>
            <a:r>
              <a:rPr lang="it-IT" sz="2400" dirty="0" smtClean="0"/>
              <a:t> rinvenuta nella zona del Battistero e a</a:t>
            </a:r>
          </a:p>
          <a:p>
            <a:r>
              <a:rPr lang="it-IT" sz="2400" dirty="0" smtClean="0"/>
              <a:t>fianco  la pianta della </a:t>
            </a:r>
            <a:r>
              <a:rPr lang="it-IT" sz="2400" i="1" dirty="0" smtClean="0"/>
              <a:t>domus</a:t>
            </a:r>
            <a:endParaRPr lang="it-IT" sz="2400" dirty="0"/>
          </a:p>
        </p:txBody>
      </p:sp>
    </p:spTree>
    <p:extLst>
      <p:ext uri="{BB962C8B-B14F-4D97-AF65-F5344CB8AC3E}">
        <p14:creationId xmlns:p14="http://schemas.microsoft.com/office/powerpoint/2010/main" val="1294053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THE INSIDE OF </a:t>
            </a:r>
            <a:br>
              <a:rPr lang="en-US" dirty="0" smtClean="0"/>
            </a:br>
            <a:r>
              <a:rPr lang="en-US" dirty="0" smtClean="0"/>
              <a:t>A ROMAN HOUSE</a:t>
            </a:r>
            <a:endParaRPr lang="it-IT" dirty="0"/>
          </a:p>
        </p:txBody>
      </p:sp>
      <p:pic>
        <p:nvPicPr>
          <p:cNvPr id="4" name="Segnaposto contenuto 3" descr="domus.jpeg"/>
          <p:cNvPicPr>
            <a:picLocks noGrp="1" noChangeAspect="1"/>
          </p:cNvPicPr>
          <p:nvPr>
            <p:ph idx="1"/>
          </p:nvPr>
        </p:nvPicPr>
        <p:blipFill>
          <a:blip r:embed="rId2"/>
          <a:stretch>
            <a:fillRect/>
          </a:stretch>
        </p:blipFill>
        <p:spPr>
          <a:xfrm>
            <a:off x="1835696" y="1772816"/>
            <a:ext cx="5361384" cy="4222090"/>
          </a:xfrm>
          <a:ln>
            <a:solidFill>
              <a:schemeClr val="tx1"/>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i="1" dirty="0" smtClean="0"/>
              <a:t>VESTIBULUM</a:t>
            </a:r>
            <a:endParaRPr lang="it-IT" i="1" dirty="0"/>
          </a:p>
        </p:txBody>
      </p:sp>
      <p:pic>
        <p:nvPicPr>
          <p:cNvPr id="5" name="Segnaposto contenuto 4" descr="vestibulum.jpg"/>
          <p:cNvPicPr>
            <a:picLocks noGrp="1" noChangeAspect="1"/>
          </p:cNvPicPr>
          <p:nvPr>
            <p:ph idx="1"/>
          </p:nvPr>
        </p:nvPicPr>
        <p:blipFill>
          <a:blip r:embed="rId2"/>
          <a:stretch>
            <a:fillRect/>
          </a:stretch>
        </p:blipFill>
        <p:spPr>
          <a:xfrm>
            <a:off x="3575050" y="726083"/>
            <a:ext cx="5029398" cy="5029398"/>
          </a:xfrm>
          <a:ln>
            <a:solidFill>
              <a:schemeClr val="tx1"/>
            </a:solidFill>
          </a:ln>
        </p:spPr>
      </p:pic>
      <p:sp>
        <p:nvSpPr>
          <p:cNvPr id="3" name="CasellaDiTesto 2"/>
          <p:cNvSpPr txBox="1"/>
          <p:nvPr/>
        </p:nvSpPr>
        <p:spPr>
          <a:xfrm>
            <a:off x="611560" y="1714706"/>
            <a:ext cx="2952328" cy="4053417"/>
          </a:xfrm>
          <a:prstGeom prst="rect">
            <a:avLst/>
          </a:prstGeom>
          <a:solidFill>
            <a:schemeClr val="bg1">
              <a:lumMod val="95000"/>
            </a:schemeClr>
          </a:solidFill>
        </p:spPr>
        <p:txBody>
          <a:bodyPr wrap="square" rtlCol="0">
            <a:spAutoFit/>
          </a:bodyPr>
          <a:lstStyle/>
          <a:p>
            <a:pPr algn="r">
              <a:lnSpc>
                <a:spcPct val="110000"/>
              </a:lnSpc>
            </a:pPr>
            <a:r>
              <a:rPr lang="en-US" dirty="0"/>
              <a:t>The vestibule was the entrance of the Roman house which opened </a:t>
            </a:r>
            <a:r>
              <a:rPr lang="en-US" dirty="0" smtClean="0"/>
              <a:t>onto </a:t>
            </a:r>
            <a:r>
              <a:rPr lang="en-US" dirty="0"/>
              <a:t>the main street. It wasn’t really spacious, its walls were decorated with paintings and the floor with mosaics which often had a propitiatory meaning. For example there were</a:t>
            </a:r>
            <a:r>
              <a:rPr lang="en-US" dirty="0">
                <a:solidFill>
                  <a:srgbClr val="FF0000"/>
                </a:solidFill>
              </a:rPr>
              <a:t> </a:t>
            </a:r>
            <a:r>
              <a:rPr lang="en-US" dirty="0"/>
              <a:t>inscribed </a:t>
            </a:r>
            <a:endParaRPr lang="en-US" dirty="0" smtClean="0"/>
          </a:p>
          <a:p>
            <a:pPr algn="r">
              <a:lnSpc>
                <a:spcPct val="110000"/>
              </a:lnSpc>
            </a:pPr>
            <a:r>
              <a:rPr lang="en-US" dirty="0" smtClean="0"/>
              <a:t>Latin </a:t>
            </a:r>
            <a:r>
              <a:rPr lang="en-US" dirty="0"/>
              <a:t>phrases like</a:t>
            </a:r>
          </a:p>
          <a:p>
            <a:pPr algn="r">
              <a:lnSpc>
                <a:spcPct val="110000"/>
              </a:lnSpc>
            </a:pPr>
            <a:r>
              <a:rPr lang="en-US" b="1" i="1" dirty="0"/>
              <a:t>“Ave </a:t>
            </a:r>
            <a:r>
              <a:rPr lang="en-US" b="1" i="1" dirty="0" err="1"/>
              <a:t>fortunam</a:t>
            </a:r>
            <a:r>
              <a:rPr lang="en-US" b="1" i="1" dirty="0"/>
              <a:t>” </a:t>
            </a:r>
            <a:r>
              <a:rPr lang="en-US" dirty="0"/>
              <a:t>or </a:t>
            </a:r>
          </a:p>
          <a:p>
            <a:pPr algn="r">
              <a:lnSpc>
                <a:spcPct val="110000"/>
              </a:lnSpc>
            </a:pPr>
            <a:r>
              <a:rPr lang="en-US" b="1" i="1" dirty="0"/>
              <a:t>“Cave </a:t>
            </a:r>
            <a:r>
              <a:rPr lang="en-US" b="1" i="1" dirty="0" err="1"/>
              <a:t>canem</a:t>
            </a:r>
            <a:r>
              <a:rPr lang="en-US" sz="1600" b="1" i="1" dirty="0" smtClean="0"/>
              <a:t>”</a:t>
            </a:r>
            <a:endParaRPr lang="it-IT"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3197154_ori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908720"/>
            <a:ext cx="4442147" cy="4636897"/>
          </a:xfrm>
          <a:prstGeom prst="rect">
            <a:avLst/>
          </a:prstGeom>
        </p:spPr>
      </p:pic>
    </p:spTree>
    <p:extLst>
      <p:ext uri="{BB962C8B-B14F-4D97-AF65-F5344CB8AC3E}">
        <p14:creationId xmlns:p14="http://schemas.microsoft.com/office/powerpoint/2010/main" val="1075134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71599" y="814388"/>
            <a:ext cx="3008313" cy="598388"/>
          </a:xfrm>
        </p:spPr>
        <p:txBody>
          <a:bodyPr/>
          <a:lstStyle/>
          <a:p>
            <a:pPr algn="r"/>
            <a:r>
              <a:rPr lang="it-IT" i="1" dirty="0" smtClean="0"/>
              <a:t>ATRIUM</a:t>
            </a:r>
            <a:endParaRPr lang="it-IT" i="1" dirty="0"/>
          </a:p>
        </p:txBody>
      </p:sp>
      <p:pic>
        <p:nvPicPr>
          <p:cNvPr id="5" name="Segnaposto contenuto 4" descr="atrium.jpg"/>
          <p:cNvPicPr>
            <a:picLocks noGrp="1" noChangeAspect="1"/>
          </p:cNvPicPr>
          <p:nvPr>
            <p:ph idx="1"/>
          </p:nvPr>
        </p:nvPicPr>
        <p:blipFill>
          <a:blip r:embed="rId2"/>
          <a:stretch>
            <a:fillRect/>
          </a:stretch>
        </p:blipFill>
        <p:spPr>
          <a:xfrm>
            <a:off x="3779912" y="1196751"/>
            <a:ext cx="4969086" cy="4740339"/>
          </a:xfrm>
          <a:ln>
            <a:solidFill>
              <a:schemeClr val="tx1"/>
            </a:solidFill>
          </a:ln>
        </p:spPr>
      </p:pic>
      <p:sp>
        <p:nvSpPr>
          <p:cNvPr id="3" name="CasellaDiTesto 2"/>
          <p:cNvSpPr txBox="1"/>
          <p:nvPr/>
        </p:nvSpPr>
        <p:spPr>
          <a:xfrm>
            <a:off x="395536" y="1410179"/>
            <a:ext cx="3384376" cy="4524315"/>
          </a:xfrm>
          <a:prstGeom prst="rect">
            <a:avLst/>
          </a:prstGeom>
          <a:solidFill>
            <a:schemeClr val="bg1">
              <a:lumMod val="95000"/>
            </a:schemeClr>
          </a:solidFill>
        </p:spPr>
        <p:txBody>
          <a:bodyPr wrap="square" rtlCol="0">
            <a:spAutoFit/>
          </a:bodyPr>
          <a:lstStyle/>
          <a:p>
            <a:pPr algn="r"/>
            <a:r>
              <a:rPr lang="en-US" dirty="0"/>
              <a:t>The </a:t>
            </a:r>
            <a:r>
              <a:rPr lang="en-US" i="1" dirty="0"/>
              <a:t>atrium</a:t>
            </a:r>
            <a:r>
              <a:rPr lang="en-US" dirty="0"/>
              <a:t> was located at the center of the house around which all the other rooms were built. </a:t>
            </a:r>
            <a:endParaRPr lang="en-US" dirty="0" smtClean="0"/>
          </a:p>
          <a:p>
            <a:pPr algn="r"/>
            <a:r>
              <a:rPr lang="en-US" dirty="0" smtClean="0"/>
              <a:t>In </a:t>
            </a:r>
            <a:r>
              <a:rPr lang="en-US" dirty="0"/>
              <a:t>the </a:t>
            </a:r>
            <a:r>
              <a:rPr lang="en-US" i="1" dirty="0"/>
              <a:t>atrium</a:t>
            </a:r>
            <a:r>
              <a:rPr lang="en-US" dirty="0"/>
              <a:t> you could find altars dedicated to ancestors and a fire around which daily life took place. The word </a:t>
            </a:r>
            <a:r>
              <a:rPr lang="en-US" i="1" dirty="0"/>
              <a:t>atrium</a:t>
            </a:r>
            <a:r>
              <a:rPr lang="en-US" dirty="0"/>
              <a:t> comes from the Latin word “</a:t>
            </a:r>
            <a:r>
              <a:rPr lang="en-US" b="1" i="1" dirty="0" err="1"/>
              <a:t>ater</a:t>
            </a:r>
            <a:r>
              <a:rPr lang="en-US" dirty="0"/>
              <a:t>” which means black, a result of the soot that blackened the walls. This space gave light and air to the house because there weren’t any windows. This was thanks to an opening in the roof: the rain water was collected in a central shallow pool called </a:t>
            </a:r>
            <a:r>
              <a:rPr lang="en-US" b="1" i="1" dirty="0" err="1"/>
              <a:t>impluvium</a:t>
            </a:r>
            <a:r>
              <a:rPr lang="en-US" dirty="0" smtClean="0"/>
              <a:t>.</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Immagine 5" descr="img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720" y="430902"/>
            <a:ext cx="6761349" cy="5071012"/>
          </a:xfrm>
          <a:prstGeom prst="rect">
            <a:avLst/>
          </a:prstGeom>
        </p:spPr>
      </p:pic>
      <p:sp>
        <p:nvSpPr>
          <p:cNvPr id="9" name="CasellaDiTesto 8"/>
          <p:cNvSpPr txBox="1"/>
          <p:nvPr/>
        </p:nvSpPr>
        <p:spPr>
          <a:xfrm>
            <a:off x="2640022" y="5698637"/>
            <a:ext cx="4804398" cy="369332"/>
          </a:xfrm>
          <a:prstGeom prst="rect">
            <a:avLst/>
          </a:prstGeom>
          <a:noFill/>
        </p:spPr>
        <p:txBody>
          <a:bodyPr wrap="square" rtlCol="0">
            <a:spAutoFit/>
          </a:bodyPr>
          <a:lstStyle/>
          <a:p>
            <a:pPr defTabSz="457200"/>
            <a:r>
              <a:rPr lang="it-IT" dirty="0" smtClean="0">
                <a:solidFill>
                  <a:prstClr val="black"/>
                </a:solidFill>
              </a:rPr>
              <a:t>Pompei, </a:t>
            </a:r>
            <a:r>
              <a:rPr lang="it-IT" i="1" dirty="0" smtClean="0">
                <a:solidFill>
                  <a:prstClr val="black"/>
                </a:solidFill>
              </a:rPr>
              <a:t>Casa del poeta tragico</a:t>
            </a:r>
            <a:r>
              <a:rPr lang="it-IT" dirty="0" smtClean="0">
                <a:solidFill>
                  <a:prstClr val="black"/>
                </a:solidFill>
              </a:rPr>
              <a:t>, </a:t>
            </a:r>
            <a:r>
              <a:rPr lang="it-IT" b="1" i="1" dirty="0" err="1" smtClean="0">
                <a:solidFill>
                  <a:prstClr val="black"/>
                </a:solidFill>
              </a:rPr>
              <a:t>impluvium</a:t>
            </a:r>
            <a:endParaRPr lang="it-IT" b="1" i="1" dirty="0">
              <a:solidFill>
                <a:prstClr val="black"/>
              </a:solidFill>
            </a:endParaRPr>
          </a:p>
        </p:txBody>
      </p:sp>
    </p:spTree>
    <p:extLst>
      <p:ext uri="{BB962C8B-B14F-4D97-AF65-F5344CB8AC3E}">
        <p14:creationId xmlns:p14="http://schemas.microsoft.com/office/powerpoint/2010/main" val="91851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620688"/>
            <a:ext cx="3008313" cy="1162050"/>
          </a:xfrm>
        </p:spPr>
        <p:txBody>
          <a:bodyPr/>
          <a:lstStyle/>
          <a:p>
            <a:pPr algn="r"/>
            <a:r>
              <a:rPr lang="it-IT" i="1" dirty="0" smtClean="0"/>
              <a:t>CUBICULA</a:t>
            </a:r>
            <a:endParaRPr lang="it-IT" i="1" dirty="0"/>
          </a:p>
        </p:txBody>
      </p:sp>
      <p:sp>
        <p:nvSpPr>
          <p:cNvPr id="4" name="Segnaposto testo 3"/>
          <p:cNvSpPr>
            <a:spLocks noGrp="1"/>
          </p:cNvSpPr>
          <p:nvPr>
            <p:ph type="body" sz="half" idx="2"/>
          </p:nvPr>
        </p:nvSpPr>
        <p:spPr>
          <a:xfrm>
            <a:off x="395429" y="2982745"/>
            <a:ext cx="3008313" cy="2889641"/>
          </a:xfrm>
          <a:solidFill>
            <a:schemeClr val="bg1">
              <a:lumMod val="95000"/>
            </a:schemeClr>
          </a:solidFill>
        </p:spPr>
        <p:txBody>
          <a:bodyPr/>
          <a:lstStyle/>
          <a:p>
            <a:pPr algn="r"/>
            <a:r>
              <a:rPr lang="en-US" sz="2000" dirty="0" err="1" smtClean="0"/>
              <a:t>Cubiculas</a:t>
            </a:r>
            <a:r>
              <a:rPr lang="en-US" sz="2000" dirty="0" smtClean="0"/>
              <a:t> were small rooms intended as bedrooms without any windows. Their walls were painted and the floors had mosaics, plus sometimes there was an outline where the bed would be placed.</a:t>
            </a:r>
            <a:endParaRPr lang="it-IT" sz="2000"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1052736"/>
            <a:ext cx="5238750" cy="4819650"/>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0" y="285728"/>
            <a:ext cx="9144000" cy="1143000"/>
          </a:xfrm>
        </p:spPr>
        <p:txBody>
          <a:bodyPr>
            <a:normAutofit/>
          </a:bodyPr>
          <a:lstStyle/>
          <a:p>
            <a:r>
              <a:rPr lang="it-IT" sz="3200" i="1" dirty="0" smtClean="0"/>
              <a:t>TABLINUM</a:t>
            </a:r>
            <a:endParaRPr lang="it-IT" sz="3200" i="1" dirty="0"/>
          </a:p>
        </p:txBody>
      </p:sp>
      <p:pic>
        <p:nvPicPr>
          <p:cNvPr id="10" name="Segnaposto contenuto 9" descr="tablinum.jpg"/>
          <p:cNvPicPr>
            <a:picLocks noGrp="1" noChangeAspect="1"/>
          </p:cNvPicPr>
          <p:nvPr>
            <p:ph sz="half" idx="2"/>
          </p:nvPr>
        </p:nvPicPr>
        <p:blipFill>
          <a:blip r:embed="rId2"/>
          <a:stretch>
            <a:fillRect/>
          </a:stretch>
        </p:blipFill>
        <p:spPr>
          <a:xfrm>
            <a:off x="0" y="2667440"/>
            <a:ext cx="4487598" cy="3216696"/>
          </a:xfrm>
          <a:ln>
            <a:solidFill>
              <a:schemeClr val="tx1"/>
            </a:solidFill>
          </a:ln>
        </p:spPr>
      </p:pic>
      <p:pic>
        <p:nvPicPr>
          <p:cNvPr id="11" name="Segnaposto contenuto 10" descr="tablinum 2.jpg"/>
          <p:cNvPicPr>
            <a:picLocks noGrp="1" noChangeAspect="1"/>
          </p:cNvPicPr>
          <p:nvPr>
            <p:ph sz="quarter" idx="4"/>
          </p:nvPr>
        </p:nvPicPr>
        <p:blipFill>
          <a:blip r:embed="rId3"/>
          <a:stretch>
            <a:fillRect/>
          </a:stretch>
        </p:blipFill>
        <p:spPr>
          <a:xfrm>
            <a:off x="4716015" y="2667440"/>
            <a:ext cx="4427985" cy="3175696"/>
          </a:xfrm>
          <a:ln>
            <a:solidFill>
              <a:schemeClr val="tx1"/>
            </a:solidFill>
          </a:ln>
        </p:spPr>
      </p:pic>
      <p:sp>
        <p:nvSpPr>
          <p:cNvPr id="2" name="CasellaDiTesto 1"/>
          <p:cNvSpPr txBox="1"/>
          <p:nvPr/>
        </p:nvSpPr>
        <p:spPr>
          <a:xfrm>
            <a:off x="0" y="1744110"/>
            <a:ext cx="4487598" cy="923330"/>
          </a:xfrm>
          <a:prstGeom prst="rect">
            <a:avLst/>
          </a:prstGeom>
          <a:solidFill>
            <a:schemeClr val="bg1">
              <a:lumMod val="95000"/>
            </a:schemeClr>
          </a:solidFill>
        </p:spPr>
        <p:txBody>
          <a:bodyPr wrap="square" rtlCol="0">
            <a:spAutoFit/>
          </a:bodyPr>
          <a:lstStyle/>
          <a:p>
            <a:pPr algn="r"/>
            <a:r>
              <a:rPr lang="en-US" dirty="0"/>
              <a:t>The </a:t>
            </a:r>
            <a:r>
              <a:rPr lang="en-US" i="1" dirty="0" err="1"/>
              <a:t>tablinum</a:t>
            </a:r>
            <a:r>
              <a:rPr lang="en-US" dirty="0"/>
              <a:t> was a big open living room separated from the </a:t>
            </a:r>
            <a:r>
              <a:rPr lang="en-US" i="1" dirty="0"/>
              <a:t>atrium</a:t>
            </a:r>
            <a:r>
              <a:rPr lang="en-US" dirty="0"/>
              <a:t> </a:t>
            </a:r>
            <a:endParaRPr lang="en-US" dirty="0" smtClean="0"/>
          </a:p>
          <a:p>
            <a:pPr algn="r"/>
            <a:r>
              <a:rPr lang="en-US" dirty="0" smtClean="0"/>
              <a:t>with </a:t>
            </a:r>
            <a:r>
              <a:rPr lang="en-US" dirty="0"/>
              <a:t>a </a:t>
            </a:r>
            <a:r>
              <a:rPr lang="en-US" dirty="0" smtClean="0"/>
              <a:t>curtain</a:t>
            </a:r>
            <a:endParaRPr lang="it-IT" dirty="0"/>
          </a:p>
        </p:txBody>
      </p:sp>
      <p:sp>
        <p:nvSpPr>
          <p:cNvPr id="4" name="CasellaDiTesto 3"/>
          <p:cNvSpPr txBox="1"/>
          <p:nvPr/>
        </p:nvSpPr>
        <p:spPr>
          <a:xfrm>
            <a:off x="4716016" y="1744110"/>
            <a:ext cx="4427984" cy="923330"/>
          </a:xfrm>
          <a:prstGeom prst="rect">
            <a:avLst/>
          </a:prstGeom>
          <a:solidFill>
            <a:schemeClr val="bg1">
              <a:lumMod val="95000"/>
            </a:schemeClr>
          </a:solidFill>
        </p:spPr>
        <p:txBody>
          <a:bodyPr wrap="square" rtlCol="0">
            <a:spAutoFit/>
          </a:bodyPr>
          <a:lstStyle/>
          <a:p>
            <a:r>
              <a:rPr lang="en-US" dirty="0"/>
              <a:t>It was used by the </a:t>
            </a:r>
            <a:r>
              <a:rPr lang="en-US" i="1" dirty="0"/>
              <a:t>pater </a:t>
            </a:r>
            <a:r>
              <a:rPr lang="en-US" i="1" dirty="0" err="1"/>
              <a:t>familias</a:t>
            </a:r>
            <a:r>
              <a:rPr lang="en-US" dirty="0"/>
              <a:t> who received visitors and kept family documents and managed business the</a:t>
            </a:r>
            <a:r>
              <a:rPr lang="it-IT" dirty="0"/>
              <a:t>re</a:t>
            </a:r>
            <a:r>
              <a:rPr lang="it-IT" dirty="0" smtClean="0"/>
              <a:t>.</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a:xfrm>
            <a:off x="539552" y="836712"/>
            <a:ext cx="3008313" cy="1162050"/>
          </a:xfrm>
        </p:spPr>
        <p:txBody>
          <a:bodyPr/>
          <a:lstStyle/>
          <a:p>
            <a:pPr algn="r"/>
            <a:r>
              <a:rPr lang="it-IT" i="1" dirty="0" smtClean="0"/>
              <a:t>TRICLINIUM</a:t>
            </a:r>
            <a:endParaRPr lang="it-IT" i="1" dirty="0"/>
          </a:p>
        </p:txBody>
      </p:sp>
      <p:pic>
        <p:nvPicPr>
          <p:cNvPr id="12" name="Segnaposto contenuto 11" descr="triclinium.jpg"/>
          <p:cNvPicPr>
            <a:picLocks noGrp="1" noChangeAspect="1"/>
          </p:cNvPicPr>
          <p:nvPr>
            <p:ph idx="1"/>
          </p:nvPr>
        </p:nvPicPr>
        <p:blipFill>
          <a:blip r:embed="rId2"/>
          <a:stretch>
            <a:fillRect/>
          </a:stretch>
        </p:blipFill>
        <p:spPr>
          <a:xfrm>
            <a:off x="3619304" y="1628800"/>
            <a:ext cx="5524696" cy="3776883"/>
          </a:xfrm>
        </p:spPr>
      </p:pic>
      <p:sp>
        <p:nvSpPr>
          <p:cNvPr id="11" name="Segnaposto testo 10"/>
          <p:cNvSpPr>
            <a:spLocks noGrp="1"/>
          </p:cNvSpPr>
          <p:nvPr>
            <p:ph type="body" sz="half" idx="2"/>
          </p:nvPr>
        </p:nvSpPr>
        <p:spPr>
          <a:xfrm>
            <a:off x="0" y="2636912"/>
            <a:ext cx="3619873" cy="2736304"/>
          </a:xfrm>
          <a:solidFill>
            <a:schemeClr val="bg1">
              <a:lumMod val="95000"/>
            </a:schemeClr>
          </a:solidFill>
        </p:spPr>
        <p:txBody>
          <a:bodyPr/>
          <a:lstStyle/>
          <a:p>
            <a:pPr algn="r"/>
            <a:r>
              <a:rPr lang="en-US" sz="1800" dirty="0" smtClean="0"/>
              <a:t>The </a:t>
            </a:r>
            <a:r>
              <a:rPr lang="en-US" sz="1800" i="1" dirty="0" err="1" smtClean="0"/>
              <a:t>triclinium</a:t>
            </a:r>
            <a:r>
              <a:rPr lang="en-US" sz="1800" dirty="0" smtClean="0"/>
              <a:t> was the room where the family consumed their main meal, dinner. Usually this place had three beds on which Romans laid while eating. The left bed was for the host, his wife and his children, the furthest was taken up by important guests and the third one was for other guests.</a:t>
            </a:r>
            <a:endParaRPr lang="it-IT" sz="1800" dirty="0" smtClean="0"/>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91880" y="620688"/>
            <a:ext cx="3008313" cy="1162050"/>
          </a:xfrm>
        </p:spPr>
        <p:txBody>
          <a:bodyPr/>
          <a:lstStyle/>
          <a:p>
            <a:r>
              <a:rPr lang="it-IT" i="1" dirty="0" smtClean="0"/>
              <a:t>PERISTILIUM</a:t>
            </a:r>
            <a:endParaRPr lang="it-IT" i="1" dirty="0"/>
          </a:p>
        </p:txBody>
      </p:sp>
      <p:sp>
        <p:nvSpPr>
          <p:cNvPr id="4" name="Segnaposto testo 3"/>
          <p:cNvSpPr>
            <a:spLocks noGrp="1"/>
          </p:cNvSpPr>
          <p:nvPr>
            <p:ph type="body" sz="half" idx="2"/>
          </p:nvPr>
        </p:nvSpPr>
        <p:spPr>
          <a:xfrm>
            <a:off x="457200" y="1435101"/>
            <a:ext cx="3008313" cy="4370164"/>
          </a:xfrm>
          <a:solidFill>
            <a:schemeClr val="bg1">
              <a:lumMod val="95000"/>
            </a:schemeClr>
          </a:solidFill>
          <a:ln>
            <a:noFill/>
          </a:ln>
        </p:spPr>
        <p:txBody>
          <a:bodyPr>
            <a:normAutofit/>
          </a:bodyPr>
          <a:lstStyle/>
          <a:p>
            <a:pPr algn="r"/>
            <a:r>
              <a:rPr lang="en-US" sz="2000" dirty="0" smtClean="0"/>
              <a:t>”</a:t>
            </a:r>
            <a:r>
              <a:rPr lang="en-US" sz="2000" i="1" dirty="0" err="1" smtClean="0"/>
              <a:t>Peristilium</a:t>
            </a:r>
            <a:r>
              <a:rPr lang="en-US" sz="2000" dirty="0" smtClean="0"/>
              <a:t>” is a word used to talk about a circular space, marked by surrounding columns, which is inside the house. It was a colonnade and it was often decorated with paintings and mosaics. Inside the portico were placed plants, flowers, fountains and pools. From this type of architecture comes the cloister of abbeys and monasteries.</a:t>
            </a:r>
            <a:endParaRPr lang="it-IT" sz="2000" dirty="0" smtClean="0"/>
          </a:p>
        </p:txBody>
      </p:sp>
      <p:pic>
        <p:nvPicPr>
          <p:cNvPr id="7" name="Segnaposto contenuto 6" descr="index.jpg"/>
          <p:cNvPicPr>
            <a:picLocks noGrp="1" noChangeAspect="1"/>
          </p:cNvPicPr>
          <p:nvPr>
            <p:ph idx="1"/>
          </p:nvPr>
        </p:nvPicPr>
        <p:blipFill>
          <a:blip r:embed="rId2"/>
          <a:stretch>
            <a:fillRect/>
          </a:stretch>
        </p:blipFill>
        <p:spPr>
          <a:xfrm>
            <a:off x="3491880" y="1988840"/>
            <a:ext cx="5158546" cy="3801034"/>
          </a:xfrm>
          <a:ln>
            <a:solidFill>
              <a:schemeClr val="tx1"/>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8" name="Immagine 7" descr="Pompei-3.jpg"/>
          <p:cNvPicPr>
            <a:picLocks noChangeAspect="1"/>
          </p:cNvPicPr>
          <p:nvPr/>
        </p:nvPicPr>
        <p:blipFill rotWithShape="1">
          <a:blip r:embed="rId2">
            <a:extLst>
              <a:ext uri="{28A0092B-C50C-407E-A947-70E740481C1C}">
                <a14:useLocalDpi xmlns:a14="http://schemas.microsoft.com/office/drawing/2010/main" val="0"/>
              </a:ext>
            </a:extLst>
          </a:blip>
          <a:srcRect t="12064" b="4161"/>
          <a:stretch/>
        </p:blipFill>
        <p:spPr>
          <a:xfrm>
            <a:off x="0" y="764703"/>
            <a:ext cx="9099680" cy="4548553"/>
          </a:xfrm>
          <a:prstGeom prst="rect">
            <a:avLst/>
          </a:prstGeom>
        </p:spPr>
      </p:pic>
      <p:sp>
        <p:nvSpPr>
          <p:cNvPr id="9" name="CasellaDiTesto 8"/>
          <p:cNvSpPr txBox="1"/>
          <p:nvPr/>
        </p:nvSpPr>
        <p:spPr>
          <a:xfrm>
            <a:off x="-44320" y="5314683"/>
            <a:ext cx="9144000" cy="369332"/>
          </a:xfrm>
          <a:prstGeom prst="rect">
            <a:avLst/>
          </a:prstGeom>
          <a:noFill/>
        </p:spPr>
        <p:txBody>
          <a:bodyPr wrap="square" rtlCol="0">
            <a:spAutoFit/>
          </a:bodyPr>
          <a:lstStyle/>
          <a:p>
            <a:pPr algn="ctr" defTabSz="457200"/>
            <a:r>
              <a:rPr lang="it-IT" dirty="0" smtClean="0">
                <a:solidFill>
                  <a:prstClr val="black"/>
                </a:solidFill>
              </a:rPr>
              <a:t>Pompei, </a:t>
            </a:r>
            <a:r>
              <a:rPr lang="it-IT" b="1" dirty="0" smtClean="0">
                <a:solidFill>
                  <a:prstClr val="black"/>
                </a:solidFill>
              </a:rPr>
              <a:t>Casa dei </a:t>
            </a:r>
            <a:r>
              <a:rPr lang="it-IT" b="1" dirty="0" err="1" smtClean="0">
                <a:solidFill>
                  <a:prstClr val="black"/>
                </a:solidFill>
              </a:rPr>
              <a:t>Vettii</a:t>
            </a:r>
            <a:r>
              <a:rPr lang="it-IT" b="1" dirty="0" smtClean="0">
                <a:solidFill>
                  <a:prstClr val="black"/>
                </a:solidFill>
              </a:rPr>
              <a:t>, </a:t>
            </a:r>
            <a:r>
              <a:rPr lang="it-IT" b="1" i="1" dirty="0" err="1" smtClean="0">
                <a:solidFill>
                  <a:prstClr val="black"/>
                </a:solidFill>
              </a:rPr>
              <a:t>peristilium</a:t>
            </a:r>
            <a:endParaRPr lang="it-IT" dirty="0">
              <a:solidFill>
                <a:prstClr val="black"/>
              </a:solidFill>
            </a:endParaRPr>
          </a:p>
        </p:txBody>
      </p:sp>
    </p:spTree>
    <p:extLst>
      <p:ext uri="{BB962C8B-B14F-4D97-AF65-F5344CB8AC3E}">
        <p14:creationId xmlns:p14="http://schemas.microsoft.com/office/powerpoint/2010/main" val="1926458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testo 12"/>
          <p:cNvSpPr>
            <a:spLocks noGrp="1"/>
          </p:cNvSpPr>
          <p:nvPr>
            <p:ph type="body" sz="half" idx="2"/>
          </p:nvPr>
        </p:nvSpPr>
        <p:spPr>
          <a:xfrm>
            <a:off x="2843808" y="943853"/>
            <a:ext cx="3008313" cy="4222760"/>
          </a:xfrm>
          <a:solidFill>
            <a:schemeClr val="bg1">
              <a:lumMod val="95000"/>
            </a:schemeClr>
          </a:solidFill>
        </p:spPr>
        <p:txBody>
          <a:bodyPr>
            <a:normAutofit/>
          </a:bodyPr>
          <a:lstStyle/>
          <a:p>
            <a:pPr algn="r"/>
            <a:r>
              <a:rPr lang="en-US" sz="2000" dirty="0" smtClean="0"/>
              <a:t>Flooring was really important in a Roman house. It changed in every room and was part of the space’s design. The floors were glazed. The patterns and the friezes were the demonstration of the opulence of the dwelling. The floors were made out of a type of earthenware, terracotta tiles or marble, which were called </a:t>
            </a:r>
            <a:r>
              <a:rPr lang="en-US" sz="2000" i="1" dirty="0" err="1" smtClean="0"/>
              <a:t>Sectilia</a:t>
            </a:r>
            <a:r>
              <a:rPr lang="en-US" sz="2000" dirty="0" smtClean="0"/>
              <a:t>.</a:t>
            </a:r>
            <a:endParaRPr lang="it-IT" sz="2000" dirty="0"/>
          </a:p>
        </p:txBody>
      </p:sp>
      <p:pic>
        <p:nvPicPr>
          <p:cNvPr id="14" name="Immagine 13" descr="pavimento.jpg"/>
          <p:cNvPicPr>
            <a:picLocks noChangeAspect="1"/>
          </p:cNvPicPr>
          <p:nvPr/>
        </p:nvPicPr>
        <p:blipFill>
          <a:blip r:embed="rId2"/>
          <a:stretch>
            <a:fillRect/>
          </a:stretch>
        </p:blipFill>
        <p:spPr>
          <a:xfrm>
            <a:off x="0" y="3197607"/>
            <a:ext cx="2843808" cy="1969600"/>
          </a:xfrm>
          <a:prstGeom prst="rect">
            <a:avLst/>
          </a:prstGeom>
          <a:ln>
            <a:solidFill>
              <a:schemeClr val="tx1"/>
            </a:solidFill>
          </a:ln>
        </p:spPr>
      </p:pic>
      <p:pic>
        <p:nvPicPr>
          <p:cNvPr id="6" name="Segnaposto contenuto 6" descr="pavimento 2.jpg"/>
          <p:cNvPicPr>
            <a:picLocks noChangeAspect="1"/>
          </p:cNvPicPr>
          <p:nvPr/>
        </p:nvPicPr>
        <p:blipFill>
          <a:blip r:embed="rId3"/>
          <a:stretch>
            <a:fillRect/>
          </a:stretch>
        </p:blipFill>
        <p:spPr>
          <a:xfrm>
            <a:off x="5891171" y="957873"/>
            <a:ext cx="3229772" cy="1823055"/>
          </a:xfrm>
          <a:prstGeom prst="rect">
            <a:avLst/>
          </a:prstGeom>
          <a:ln>
            <a:solidFill>
              <a:schemeClr val="tx1"/>
            </a:solidFill>
          </a:ln>
        </p:spPr>
      </p:pic>
      <p:pic>
        <p:nvPicPr>
          <p:cNvPr id="7" name="Segnaposto contenuto 7" descr="pavimento3.jpg"/>
          <p:cNvPicPr>
            <a:picLocks noChangeAspect="1"/>
          </p:cNvPicPr>
          <p:nvPr/>
        </p:nvPicPr>
        <p:blipFill>
          <a:blip r:embed="rId4"/>
          <a:stretch>
            <a:fillRect/>
          </a:stretch>
        </p:blipFill>
        <p:spPr>
          <a:xfrm>
            <a:off x="2843808" y="5167207"/>
            <a:ext cx="3047363" cy="1706523"/>
          </a:xfrm>
          <a:prstGeom prst="rect">
            <a:avLst/>
          </a:prstGeom>
        </p:spPr>
      </p:pic>
      <p:sp>
        <p:nvSpPr>
          <p:cNvPr id="2" name="CasellaDiTesto 1"/>
          <p:cNvSpPr txBox="1"/>
          <p:nvPr/>
        </p:nvSpPr>
        <p:spPr>
          <a:xfrm>
            <a:off x="-36512" y="957873"/>
            <a:ext cx="2880320" cy="738664"/>
          </a:xfrm>
          <a:prstGeom prst="rect">
            <a:avLst/>
          </a:prstGeom>
          <a:noFill/>
        </p:spPr>
        <p:txBody>
          <a:bodyPr wrap="square" rtlCol="0">
            <a:spAutoFit/>
          </a:bodyPr>
          <a:lstStyle/>
          <a:p>
            <a:pPr algn="r"/>
            <a:r>
              <a:rPr lang="it-IT" sz="2400" b="1" dirty="0"/>
              <a:t>FLOORING</a:t>
            </a:r>
          </a:p>
          <a:p>
            <a:pPr algn="r"/>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381</TotalTime>
  <Words>552</Words>
  <Application>Microsoft Office PowerPoint</Application>
  <PresentationFormat>Presentazione su schermo (4:3)</PresentationFormat>
  <Paragraphs>35</Paragraphs>
  <Slides>15</Slides>
  <Notes>0</Notes>
  <HiddenSlides>0</HiddenSlides>
  <MMClips>0</MMClips>
  <ScaleCrop>false</ScaleCrop>
  <HeadingPairs>
    <vt:vector size="4" baseType="variant">
      <vt:variant>
        <vt:lpstr>Tema</vt:lpstr>
      </vt:variant>
      <vt:variant>
        <vt:i4>2</vt:i4>
      </vt:variant>
      <vt:variant>
        <vt:lpstr>Titoli diapositive</vt:lpstr>
      </vt:variant>
      <vt:variant>
        <vt:i4>15</vt:i4>
      </vt:variant>
    </vt:vector>
  </HeadingPairs>
  <TitlesOfParts>
    <vt:vector size="17" baseType="lpstr">
      <vt:lpstr>Tema di Office</vt:lpstr>
      <vt:lpstr>6_Tema di Office</vt:lpstr>
      <vt:lpstr>ROMAN HOUSE</vt:lpstr>
      <vt:lpstr>ROMAN HOUSE</vt:lpstr>
      <vt:lpstr>Presentazione standard di PowerPoint</vt:lpstr>
      <vt:lpstr>Presentazione standard di PowerPoint</vt:lpstr>
      <vt:lpstr>THE INSIDE OF  A ROMAN HOUSE</vt:lpstr>
      <vt:lpstr>VESTIBULUM</vt:lpstr>
      <vt:lpstr>Presentazione standard di PowerPoint</vt:lpstr>
      <vt:lpstr>ATRIUM</vt:lpstr>
      <vt:lpstr>Presentazione standard di PowerPoint</vt:lpstr>
      <vt:lpstr>CUBICULA</vt:lpstr>
      <vt:lpstr>TABLINUM</vt:lpstr>
      <vt:lpstr>TRICLINIUM</vt:lpstr>
      <vt:lpstr>PERISTILIUM</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DOMUS ROMANA</dc:title>
  <dc:creator>Filippo</dc:creator>
  <cp:lastModifiedBy>raffaella</cp:lastModifiedBy>
  <cp:revision>50</cp:revision>
  <dcterms:created xsi:type="dcterms:W3CDTF">2020-03-23T17:58:35Z</dcterms:created>
  <dcterms:modified xsi:type="dcterms:W3CDTF">2020-06-17T15:15:15Z</dcterms:modified>
</cp:coreProperties>
</file>