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61" r:id="rId4"/>
    <p:sldId id="257" r:id="rId5"/>
    <p:sldId id="263" r:id="rId6"/>
    <p:sldId id="258" r:id="rId7"/>
    <p:sldId id="259" r:id="rId8"/>
    <p:sldId id="260" r:id="rId9"/>
    <p:sldId id="266" r:id="rId10"/>
    <p:sldId id="264"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3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t>29/05/2020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204086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t>29/05/2020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3509328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BB25B3E-E4F2-4129-9A9C-7D569592DC30}" type="datetimeFigureOut">
              <a:rPr lang="it-IT" smtClean="0"/>
              <a:t>29/05/2020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230849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BB25B3E-E4F2-4129-9A9C-7D569592DC30}" type="datetimeFigureOut">
              <a:rPr lang="it-IT" smtClean="0"/>
              <a:t>29/05/2020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960679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BB25B3E-E4F2-4129-9A9C-7D569592DC30}" type="datetimeFigureOut">
              <a:rPr lang="it-IT" smtClean="0"/>
              <a:t>29/05/2020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43842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BB25B3E-E4F2-4129-9A9C-7D569592DC30}" type="datetimeFigureOut">
              <a:rPr lang="it-IT" smtClean="0"/>
              <a:t>29/05/2020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1578533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BB25B3E-E4F2-4129-9A9C-7D569592DC30}" type="datetimeFigureOut">
              <a:rPr lang="it-IT" smtClean="0"/>
              <a:t>29/05/2020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812011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BB25B3E-E4F2-4129-9A9C-7D569592DC30}" type="datetimeFigureOut">
              <a:rPr lang="it-IT" smtClean="0"/>
              <a:t>29/05/2020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1610669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BB25B3E-E4F2-4129-9A9C-7D569592DC30}" type="datetimeFigureOut">
              <a:rPr lang="it-IT" smtClean="0"/>
              <a:t>29/05/2020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2461645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t>29/05/2020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2883188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t>29/05/2020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B28A4C-F818-4033-A95A-15A53C301598}" type="slidenum">
              <a:rPr lang="it-IT" smtClean="0"/>
              <a:t>‹N›</a:t>
            </a:fld>
            <a:endParaRPr lang="it-IT"/>
          </a:p>
        </p:txBody>
      </p:sp>
    </p:spTree>
    <p:extLst>
      <p:ext uri="{BB962C8B-B14F-4D97-AF65-F5344CB8AC3E}">
        <p14:creationId xmlns:p14="http://schemas.microsoft.com/office/powerpoint/2010/main" val="1151021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263571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648016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25073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549891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37620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333166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238787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935424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551972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104151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414296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5780313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593104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992938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066055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94661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383054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678891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502949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604655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181228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38716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B25B3E-E4F2-4129-9A9C-7D569592DC30}" type="datetimeFigureOut">
              <a:rPr lang="it-IT" smtClean="0"/>
              <a:t>29/05/2020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28A4C-F818-4033-A95A-15A53C301598}" type="slidenum">
              <a:rPr lang="it-IT" smtClean="0"/>
              <a:t>‹N›</a:t>
            </a:fld>
            <a:endParaRPr lang="it-IT"/>
          </a:p>
        </p:txBody>
      </p:sp>
    </p:spTree>
    <p:extLst>
      <p:ext uri="{BB962C8B-B14F-4D97-AF65-F5344CB8AC3E}">
        <p14:creationId xmlns:p14="http://schemas.microsoft.com/office/powerpoint/2010/main" val="3833043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575BB-126C-4C2C-8613-A36CED2949B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0B445-DFAC-4A68-88E5-0B792F017EF1}"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938735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B25B3E-E4F2-4129-9A9C-7D569592DC30}" type="datetimeFigureOut">
              <a:rPr lang="it-IT" smtClean="0">
                <a:solidFill>
                  <a:prstClr val="black">
                    <a:tint val="75000"/>
                  </a:prstClr>
                </a:solidFill>
              </a:rPr>
              <a:pPr/>
              <a:t>29/05/2020</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28A4C-F818-4033-A95A-15A53C301598}"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913510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asellaDiTesto 4"/>
          <p:cNvSpPr txBox="1"/>
          <p:nvPr/>
        </p:nvSpPr>
        <p:spPr>
          <a:xfrm>
            <a:off x="2885503" y="188640"/>
            <a:ext cx="3372995" cy="584775"/>
          </a:xfrm>
          <a:prstGeom prst="rect">
            <a:avLst/>
          </a:prstGeom>
          <a:solidFill>
            <a:schemeClr val="bg2">
              <a:lumMod val="75000"/>
            </a:schemeClr>
          </a:solidFill>
          <a:ln>
            <a:solidFill>
              <a:schemeClr val="tx1"/>
            </a:solidFill>
          </a:ln>
        </p:spPr>
        <p:txBody>
          <a:bodyPr wrap="square" rtlCol="0">
            <a:spAutoFit/>
          </a:bodyPr>
          <a:lstStyle/>
          <a:p>
            <a:pPr algn="ctr"/>
            <a:r>
              <a:rPr lang="it-IT" sz="3200" dirty="0">
                <a:solidFill>
                  <a:prstClr val="black"/>
                </a:solidFill>
                <a:latin typeface="Perpetua Titling MT" pitchFamily="18" charset="0"/>
              </a:rPr>
              <a:t>FLORENTIA</a:t>
            </a:r>
          </a:p>
        </p:txBody>
      </p:sp>
      <p:sp>
        <p:nvSpPr>
          <p:cNvPr id="8" name="CasellaDiTesto 7"/>
          <p:cNvSpPr txBox="1"/>
          <p:nvPr/>
        </p:nvSpPr>
        <p:spPr>
          <a:xfrm>
            <a:off x="0" y="4124330"/>
            <a:ext cx="9144000" cy="2739211"/>
          </a:xfrm>
          <a:prstGeom prst="rect">
            <a:avLst/>
          </a:prstGeom>
          <a:solidFill>
            <a:schemeClr val="bg2">
              <a:lumMod val="75000"/>
            </a:schemeClr>
          </a:solidFill>
        </p:spPr>
        <p:txBody>
          <a:bodyPr wrap="square" rtlCol="0">
            <a:spAutoFit/>
          </a:bodyPr>
          <a:lstStyle/>
          <a:p>
            <a:pPr algn="ctr"/>
            <a:r>
              <a:rPr lang="it-IT" sz="2000" dirty="0" smtClean="0">
                <a:solidFill>
                  <a:prstClr val="black"/>
                </a:solidFill>
              </a:rPr>
              <a:t>Classe 1G sez.BB.CC. 2019-2020</a:t>
            </a:r>
          </a:p>
          <a:p>
            <a:pPr algn="ctr"/>
            <a:r>
              <a:rPr lang="en-GB" sz="3200" dirty="0" smtClean="0">
                <a:latin typeface="Perpetua Titling MT" pitchFamily="18" charset="0"/>
              </a:rPr>
              <a:t>THE FORUM</a:t>
            </a:r>
          </a:p>
          <a:p>
            <a:pPr algn="ctr"/>
            <a:endParaRPr lang="it-IT" sz="2400" i="1" dirty="0" smtClean="0">
              <a:solidFill>
                <a:schemeClr val="tx1"/>
              </a:solidFill>
            </a:endParaRPr>
          </a:p>
          <a:p>
            <a:pPr algn="ctr"/>
            <a:r>
              <a:rPr lang="it-IT" sz="2400" i="1" dirty="0" smtClean="0">
                <a:solidFill>
                  <a:schemeClr val="tx1"/>
                </a:solidFill>
              </a:rPr>
              <a:t>Arianna </a:t>
            </a:r>
            <a:r>
              <a:rPr lang="it-IT" sz="2400" i="1" dirty="0" err="1" smtClean="0">
                <a:solidFill>
                  <a:schemeClr val="tx1"/>
                </a:solidFill>
              </a:rPr>
              <a:t>Baraghini</a:t>
            </a:r>
            <a:endParaRPr lang="it-IT" sz="2400" i="1" dirty="0" smtClean="0">
              <a:solidFill>
                <a:schemeClr val="tx1"/>
              </a:solidFill>
            </a:endParaRPr>
          </a:p>
          <a:p>
            <a:pPr algn="ctr"/>
            <a:r>
              <a:rPr lang="it-IT" sz="2400" i="1" dirty="0" err="1" smtClean="0"/>
              <a:t>Erin</a:t>
            </a:r>
            <a:r>
              <a:rPr lang="it-IT" sz="2400" i="1" dirty="0" smtClean="0"/>
              <a:t> </a:t>
            </a:r>
            <a:r>
              <a:rPr lang="it-IT" sz="2400" i="1" dirty="0" err="1" smtClean="0"/>
              <a:t>Cherici</a:t>
            </a:r>
            <a:endParaRPr lang="it-IT" sz="2400" i="1" dirty="0" smtClean="0"/>
          </a:p>
          <a:p>
            <a:pPr algn="ctr"/>
            <a:r>
              <a:rPr lang="it-IT" sz="2400" i="1" dirty="0" smtClean="0">
                <a:solidFill>
                  <a:schemeClr val="tx1"/>
                </a:solidFill>
              </a:rPr>
              <a:t>Matilde Morini</a:t>
            </a:r>
          </a:p>
          <a:p>
            <a:pPr algn="ctr"/>
            <a:r>
              <a:rPr lang="it-IT" sz="2400" i="1" dirty="0" smtClean="0"/>
              <a:t>Nora </a:t>
            </a:r>
            <a:r>
              <a:rPr lang="it-IT" sz="2400" i="1" dirty="0" err="1" smtClean="0"/>
              <a:t>Pacini</a:t>
            </a:r>
            <a:endParaRPr lang="it-IT" sz="2400" i="1" dirty="0" smtClean="0">
              <a:solidFill>
                <a:schemeClr val="tx1"/>
              </a:solidFill>
            </a:endParaRPr>
          </a:p>
        </p:txBody>
      </p:sp>
    </p:spTree>
    <p:extLst>
      <p:ext uri="{BB962C8B-B14F-4D97-AF65-F5344CB8AC3E}">
        <p14:creationId xmlns:p14="http://schemas.microsoft.com/office/powerpoint/2010/main" val="3613256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CasellaDiTesto 1"/>
          <p:cNvSpPr txBox="1"/>
          <p:nvPr/>
        </p:nvSpPr>
        <p:spPr>
          <a:xfrm>
            <a:off x="611560" y="188640"/>
            <a:ext cx="7848872" cy="1077218"/>
          </a:xfrm>
          <a:prstGeom prst="rect">
            <a:avLst/>
          </a:prstGeom>
          <a:solidFill>
            <a:schemeClr val="bg1"/>
          </a:solidFill>
        </p:spPr>
        <p:txBody>
          <a:bodyPr wrap="square" rtlCol="0">
            <a:spAutoFit/>
          </a:bodyPr>
          <a:lstStyle/>
          <a:p>
            <a:pPr algn="ctr"/>
            <a:r>
              <a:rPr lang="it-IT" b="1" dirty="0"/>
              <a:t> </a:t>
            </a:r>
            <a:r>
              <a:rPr lang="it-IT" sz="2400" dirty="0"/>
              <a:t>THE CAPITOLINE TEMPLE</a:t>
            </a:r>
          </a:p>
          <a:p>
            <a:pPr algn="ctr"/>
            <a:r>
              <a:rPr lang="it-IT" sz="2000" dirty="0"/>
              <a:t>“</a:t>
            </a:r>
            <a:r>
              <a:rPr lang="it-IT" sz="2000" i="1" dirty="0"/>
              <a:t>L’antico centro della città da secolare squallore a vita nuova restituito</a:t>
            </a:r>
            <a:r>
              <a:rPr lang="it-IT" sz="2000" i="1" dirty="0" smtClean="0"/>
              <a:t>”</a:t>
            </a:r>
          </a:p>
          <a:p>
            <a:pPr algn="ctr"/>
            <a:endParaRPr lang="it-IT" sz="2000" i="1" dirty="0"/>
          </a:p>
        </p:txBody>
      </p:sp>
      <p:pic>
        <p:nvPicPr>
          <p:cNvPr id="3" name="Immagine 2"/>
          <p:cNvPicPr>
            <a:picLocks noChangeAspect="1"/>
          </p:cNvPicPr>
          <p:nvPr/>
        </p:nvPicPr>
        <p:blipFill rotWithShape="1">
          <a:blip r:embed="rId2">
            <a:extLst>
              <a:ext uri="{28A0092B-C50C-407E-A947-70E740481C1C}">
                <a14:useLocalDpi xmlns:a14="http://schemas.microsoft.com/office/drawing/2010/main" val="0"/>
              </a:ext>
            </a:extLst>
          </a:blip>
          <a:srcRect b="3456"/>
          <a:stretch/>
        </p:blipFill>
        <p:spPr>
          <a:xfrm>
            <a:off x="1902070" y="980726"/>
            <a:ext cx="5267852" cy="3384377"/>
          </a:xfrm>
          <a:prstGeom prst="rect">
            <a:avLst/>
          </a:prstGeom>
          <a:ln>
            <a:solidFill>
              <a:schemeClr val="tx1">
                <a:lumMod val="95000"/>
                <a:lumOff val="5000"/>
              </a:schemeClr>
            </a:solidFill>
          </a:ln>
        </p:spPr>
      </p:pic>
      <p:sp>
        <p:nvSpPr>
          <p:cNvPr id="4" name="CasellaDiTesto 3"/>
          <p:cNvSpPr txBox="1"/>
          <p:nvPr/>
        </p:nvSpPr>
        <p:spPr>
          <a:xfrm>
            <a:off x="323528" y="4365104"/>
            <a:ext cx="8496944" cy="2031325"/>
          </a:xfrm>
          <a:prstGeom prst="rect">
            <a:avLst/>
          </a:prstGeom>
          <a:solidFill>
            <a:schemeClr val="bg1"/>
          </a:solidFill>
        </p:spPr>
        <p:txBody>
          <a:bodyPr wrap="square" rtlCol="0">
            <a:spAutoFit/>
          </a:bodyPr>
          <a:lstStyle/>
          <a:p>
            <a:r>
              <a:rPr lang="it-IT" dirty="0" err="1" smtClean="0"/>
              <a:t>This</a:t>
            </a:r>
            <a:r>
              <a:rPr lang="it-IT" dirty="0" smtClean="0"/>
              <a:t> </a:t>
            </a:r>
            <a:r>
              <a:rPr lang="it-IT" dirty="0" err="1" smtClean="0"/>
              <a:t>is</a:t>
            </a:r>
            <a:r>
              <a:rPr lang="it-IT" dirty="0" smtClean="0"/>
              <a:t> the </a:t>
            </a:r>
            <a:r>
              <a:rPr lang="it-IT" dirty="0" err="1" smtClean="0"/>
              <a:t>inscription</a:t>
            </a:r>
            <a:r>
              <a:rPr lang="it-IT" dirty="0" smtClean="0"/>
              <a:t> </a:t>
            </a:r>
            <a:r>
              <a:rPr lang="it-IT" dirty="0" err="1" smtClean="0"/>
              <a:t>that</a:t>
            </a:r>
            <a:r>
              <a:rPr lang="it-IT" dirty="0" smtClean="0"/>
              <a:t> </a:t>
            </a:r>
            <a:r>
              <a:rPr lang="it-IT" dirty="0" err="1" smtClean="0"/>
              <a:t>appears</a:t>
            </a:r>
            <a:r>
              <a:rPr lang="it-IT" dirty="0" smtClean="0"/>
              <a:t> on the </a:t>
            </a:r>
            <a:r>
              <a:rPr lang="it-IT" dirty="0" err="1" smtClean="0"/>
              <a:t>arch</a:t>
            </a:r>
            <a:r>
              <a:rPr lang="it-IT" dirty="0" smtClean="0"/>
              <a:t> </a:t>
            </a:r>
            <a:r>
              <a:rPr lang="it-IT" dirty="0" err="1" smtClean="0"/>
              <a:t>overlooking</a:t>
            </a:r>
            <a:r>
              <a:rPr lang="it-IT" dirty="0" smtClean="0"/>
              <a:t> Piazza della Repubblica. The </a:t>
            </a:r>
            <a:r>
              <a:rPr lang="it-IT" dirty="0" err="1" smtClean="0"/>
              <a:t>arch</a:t>
            </a:r>
            <a:r>
              <a:rPr lang="it-IT" dirty="0" smtClean="0"/>
              <a:t>, </a:t>
            </a:r>
            <a:r>
              <a:rPr lang="it-IT" dirty="0" err="1" smtClean="0"/>
              <a:t>which</a:t>
            </a:r>
            <a:r>
              <a:rPr lang="it-IT" dirty="0" smtClean="0"/>
              <a:t> </a:t>
            </a:r>
            <a:r>
              <a:rPr lang="it-IT" dirty="0" err="1" smtClean="0"/>
              <a:t>was</a:t>
            </a:r>
            <a:r>
              <a:rPr lang="it-IT" dirty="0" smtClean="0"/>
              <a:t> </a:t>
            </a:r>
            <a:r>
              <a:rPr lang="it-IT" dirty="0" err="1" smtClean="0"/>
              <a:t>built</a:t>
            </a:r>
            <a:r>
              <a:rPr lang="it-IT" dirty="0" smtClean="0"/>
              <a:t> in the 19th </a:t>
            </a:r>
            <a:r>
              <a:rPr lang="it-IT" dirty="0" err="1" smtClean="0"/>
              <a:t>century</a:t>
            </a:r>
            <a:r>
              <a:rPr lang="it-IT" dirty="0" smtClean="0"/>
              <a:t>, </a:t>
            </a:r>
            <a:r>
              <a:rPr lang="it-IT" dirty="0" err="1" smtClean="0"/>
              <a:t>rises</a:t>
            </a:r>
            <a:r>
              <a:rPr lang="it-IT" dirty="0" smtClean="0"/>
              <a:t> </a:t>
            </a:r>
            <a:r>
              <a:rPr lang="it-IT" dirty="0" err="1" smtClean="0"/>
              <a:t>where</a:t>
            </a:r>
            <a:r>
              <a:rPr lang="it-IT" dirty="0" smtClean="0"/>
              <a:t> the </a:t>
            </a:r>
            <a:r>
              <a:rPr lang="it-IT" dirty="0" err="1" smtClean="0"/>
              <a:t>wonderful</a:t>
            </a:r>
            <a:r>
              <a:rPr lang="it-IT" dirty="0" smtClean="0"/>
              <a:t> Capitoline </a:t>
            </a:r>
            <a:r>
              <a:rPr lang="it-IT" dirty="0" err="1" smtClean="0"/>
              <a:t>temple</a:t>
            </a:r>
            <a:r>
              <a:rPr lang="it-IT" dirty="0" smtClean="0"/>
              <a:t> </a:t>
            </a:r>
            <a:r>
              <a:rPr lang="it-IT" dirty="0" err="1" smtClean="0"/>
              <a:t>used</a:t>
            </a:r>
            <a:r>
              <a:rPr lang="it-IT" dirty="0" smtClean="0"/>
              <a:t> to be </a:t>
            </a:r>
            <a:r>
              <a:rPr lang="it-IT" dirty="0" err="1" smtClean="0"/>
              <a:t>located</a:t>
            </a:r>
            <a:r>
              <a:rPr lang="en-GB" dirty="0" smtClean="0"/>
              <a:t>. The phrase refers to the Roman town dating back to the first century BC and arising between the oldest urban settlement of Florence and its walls and internal structures. However, the inhabitants of Fiesole had already been moving towards the flat land for centuries, especially towards the riverbanks of the Arno, which represented an invaluable resource for the populations of the time.</a:t>
            </a:r>
            <a:endParaRPr lang="it-IT" dirty="0" smtClean="0"/>
          </a:p>
        </p:txBody>
      </p:sp>
    </p:spTree>
    <p:extLst>
      <p:ext uri="{BB962C8B-B14F-4D97-AF65-F5344CB8AC3E}">
        <p14:creationId xmlns:p14="http://schemas.microsoft.com/office/powerpoint/2010/main" val="21747940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79" y="604138"/>
            <a:ext cx="9144000" cy="5818909"/>
          </a:xfrm>
          <a:prstGeom prst="rect">
            <a:avLst/>
          </a:prstGeom>
        </p:spPr>
      </p:pic>
      <p:sp>
        <p:nvSpPr>
          <p:cNvPr id="3" name="CasellaDiTesto 2"/>
          <p:cNvSpPr txBox="1"/>
          <p:nvPr/>
        </p:nvSpPr>
        <p:spPr>
          <a:xfrm>
            <a:off x="-14314" y="404664"/>
            <a:ext cx="5220072" cy="830997"/>
          </a:xfrm>
          <a:prstGeom prst="rect">
            <a:avLst/>
          </a:prstGeom>
          <a:solidFill>
            <a:schemeClr val="bg1"/>
          </a:solidFill>
          <a:ln>
            <a:solidFill>
              <a:schemeClr val="bg1">
                <a:lumMod val="50000"/>
              </a:schemeClr>
            </a:solidFill>
          </a:ln>
        </p:spPr>
        <p:txBody>
          <a:bodyPr wrap="square" rtlCol="0">
            <a:spAutoFit/>
          </a:bodyPr>
          <a:lstStyle/>
          <a:p>
            <a:r>
              <a:rPr lang="it-IT" sz="1600" dirty="0" smtClean="0"/>
              <a:t>Una foto d’epoca quando ancora in piazza della Repubblica c’era il Monumento equestre a re Vittorio Emanuele (1890) </a:t>
            </a:r>
          </a:p>
          <a:p>
            <a:r>
              <a:rPr lang="it-IT" sz="1600" smtClean="0"/>
              <a:t>ora </a:t>
            </a:r>
            <a:r>
              <a:rPr lang="it-IT" sz="1600" smtClean="0"/>
              <a:t>alle Cascine</a:t>
            </a:r>
            <a:endParaRPr lang="it-IT" sz="1600" dirty="0"/>
          </a:p>
        </p:txBody>
      </p:sp>
    </p:spTree>
    <p:extLst>
      <p:ext uri="{BB962C8B-B14F-4D97-AF65-F5344CB8AC3E}">
        <p14:creationId xmlns:p14="http://schemas.microsoft.com/office/powerpoint/2010/main" val="3448161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CasellaDiTesto 1"/>
          <p:cNvSpPr txBox="1"/>
          <p:nvPr/>
        </p:nvSpPr>
        <p:spPr>
          <a:xfrm>
            <a:off x="755576" y="476672"/>
            <a:ext cx="7560840" cy="2677656"/>
          </a:xfrm>
          <a:prstGeom prst="rect">
            <a:avLst/>
          </a:prstGeom>
          <a:solidFill>
            <a:schemeClr val="bg1"/>
          </a:solidFill>
        </p:spPr>
        <p:txBody>
          <a:bodyPr wrap="square" rtlCol="0">
            <a:spAutoFit/>
          </a:bodyPr>
          <a:lstStyle/>
          <a:p>
            <a:pPr algn="ctr"/>
            <a:r>
              <a:rPr lang="en-GB" sz="2400" dirty="0"/>
              <a:t>THE FORUM</a:t>
            </a:r>
            <a:endParaRPr lang="it-IT" sz="2400" dirty="0"/>
          </a:p>
          <a:p>
            <a:r>
              <a:rPr lang="en-GB" dirty="0"/>
              <a:t>Covering an area of 92x41 square meters, the forum used to lie in the current “Piazza </a:t>
            </a:r>
            <a:r>
              <a:rPr lang="en-GB" dirty="0" err="1"/>
              <a:t>della</a:t>
            </a:r>
            <a:r>
              <a:rPr lang="en-GB" dirty="0"/>
              <a:t> </a:t>
            </a:r>
            <a:r>
              <a:rPr lang="en-GB" dirty="0" err="1"/>
              <a:t>Repubblica</a:t>
            </a:r>
            <a:r>
              <a:rPr lang="en-GB" dirty="0"/>
              <a:t>” and it was circumscribed by today’s streets </a:t>
            </a:r>
            <a:r>
              <a:rPr lang="en-GB" dirty="0" err="1"/>
              <a:t>Calimara</a:t>
            </a:r>
            <a:r>
              <a:rPr lang="en-GB" dirty="0"/>
              <a:t>, Brunelleschi, </a:t>
            </a:r>
            <a:r>
              <a:rPr lang="en-GB" dirty="0" err="1"/>
              <a:t>Pellicceria</a:t>
            </a:r>
            <a:r>
              <a:rPr lang="en-GB" dirty="0"/>
              <a:t> and Roma. What we now call ‘via Roma’ was also one of the two perpendicular avenues dividing the city into four sections. Nowadays this street only features modern buildings because in the 19th century some renovation altered its looks. The square itself was used as a popular market until the late 1800s.</a:t>
            </a:r>
            <a:endParaRPr lang="it-IT" dirty="0"/>
          </a:p>
          <a:p>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1872" y="2600682"/>
            <a:ext cx="4962128" cy="3721596"/>
          </a:xfrm>
          <a:prstGeom prst="rect">
            <a:avLst/>
          </a:prstGeom>
        </p:spPr>
      </p:pic>
      <p:sp>
        <p:nvSpPr>
          <p:cNvPr id="6" name="CasellaDiTesto 5"/>
          <p:cNvSpPr txBox="1"/>
          <p:nvPr/>
        </p:nvSpPr>
        <p:spPr>
          <a:xfrm>
            <a:off x="0" y="3402704"/>
            <a:ext cx="3707904" cy="584775"/>
          </a:xfrm>
          <a:prstGeom prst="rect">
            <a:avLst/>
          </a:prstGeom>
          <a:noFill/>
        </p:spPr>
        <p:txBody>
          <a:bodyPr wrap="square" rtlCol="0">
            <a:spAutoFit/>
          </a:bodyPr>
          <a:lstStyle/>
          <a:p>
            <a:r>
              <a:rPr lang="it-IT" sz="1600" dirty="0"/>
              <a:t>Veduta seicentesca del mercato </a:t>
            </a:r>
            <a:r>
              <a:rPr lang="it-IT" sz="1600" dirty="0" smtClean="0"/>
              <a:t>vecchio </a:t>
            </a:r>
            <a:r>
              <a:rPr lang="it-IT" sz="1600" dirty="0"/>
              <a:t>di Firenze con la Colonna dell’Abbondanza</a:t>
            </a:r>
          </a:p>
        </p:txBody>
      </p:sp>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87479"/>
            <a:ext cx="4070982" cy="2641031"/>
          </a:xfrm>
          <a:prstGeom prst="rect">
            <a:avLst/>
          </a:prstGeom>
        </p:spPr>
      </p:pic>
    </p:spTree>
    <p:extLst>
      <p:ext uri="{BB962C8B-B14F-4D97-AF65-F5344CB8AC3E}">
        <p14:creationId xmlns:p14="http://schemas.microsoft.com/office/powerpoint/2010/main" val="9133271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CasellaDiTesto 1"/>
          <p:cNvSpPr txBox="1"/>
          <p:nvPr/>
        </p:nvSpPr>
        <p:spPr>
          <a:xfrm>
            <a:off x="273105" y="210026"/>
            <a:ext cx="4783088" cy="6647974"/>
          </a:xfrm>
          <a:prstGeom prst="rect">
            <a:avLst/>
          </a:prstGeom>
          <a:solidFill>
            <a:schemeClr val="bg1"/>
          </a:solidFill>
        </p:spPr>
        <p:txBody>
          <a:bodyPr wrap="square" rtlCol="0">
            <a:spAutoFit/>
          </a:bodyPr>
          <a:lstStyle/>
          <a:p>
            <a:pPr algn="r"/>
            <a:r>
              <a:rPr lang="en-GB" sz="2400" dirty="0"/>
              <a:t>THE FORUM AND THE </a:t>
            </a:r>
            <a:r>
              <a:rPr lang="en-GB" sz="2400" dirty="0" smtClean="0"/>
              <a:t>CAPITOLINE</a:t>
            </a:r>
          </a:p>
          <a:p>
            <a:pPr algn="r"/>
            <a:endParaRPr lang="it-IT" sz="2400" dirty="0"/>
          </a:p>
          <a:p>
            <a:pPr algn="r"/>
            <a:r>
              <a:rPr lang="en-GB" dirty="0"/>
              <a:t>The Forum was built according to the quadrilateral scheme of the </a:t>
            </a:r>
            <a:r>
              <a:rPr lang="en-GB" i="1" dirty="0" err="1"/>
              <a:t>castrum</a:t>
            </a:r>
            <a:r>
              <a:rPr lang="en-GB" dirty="0"/>
              <a:t>, whose </a:t>
            </a:r>
            <a:r>
              <a:rPr lang="en-GB" i="1" dirty="0" err="1" smtClean="0"/>
              <a:t>cardo</a:t>
            </a:r>
            <a:r>
              <a:rPr lang="en-GB" dirty="0" smtClean="0"/>
              <a:t> </a:t>
            </a:r>
            <a:r>
              <a:rPr lang="en-GB" dirty="0"/>
              <a:t>started from </a:t>
            </a:r>
            <a:r>
              <a:rPr lang="en-GB" dirty="0" smtClean="0"/>
              <a:t>the</a:t>
            </a:r>
            <a:r>
              <a:rPr lang="en-GB" u="sng" dirty="0" smtClean="0"/>
              <a:t> </a:t>
            </a:r>
            <a:r>
              <a:rPr lang="en-GB" dirty="0" smtClean="0"/>
              <a:t>current </a:t>
            </a:r>
            <a:r>
              <a:rPr lang="en-GB" dirty="0"/>
              <a:t>Piazza San Giovanni and continued down via Roma and via </a:t>
            </a:r>
            <a:r>
              <a:rPr lang="en-GB" dirty="0" err="1"/>
              <a:t>Calimala</a:t>
            </a:r>
            <a:r>
              <a:rPr lang="en-GB" dirty="0"/>
              <a:t>, while  its </a:t>
            </a:r>
            <a:r>
              <a:rPr lang="en-GB" i="1" dirty="0" err="1"/>
              <a:t>decumanus</a:t>
            </a:r>
            <a:r>
              <a:rPr lang="en-GB" dirty="0"/>
              <a:t> ran along via del </a:t>
            </a:r>
            <a:r>
              <a:rPr lang="en-GB" dirty="0" err="1"/>
              <a:t>Corso</a:t>
            </a:r>
            <a:r>
              <a:rPr lang="en-GB" dirty="0"/>
              <a:t>, via </a:t>
            </a:r>
            <a:r>
              <a:rPr lang="en-GB" dirty="0" err="1"/>
              <a:t>degli</a:t>
            </a:r>
            <a:r>
              <a:rPr lang="en-GB" dirty="0"/>
              <a:t> </a:t>
            </a:r>
            <a:r>
              <a:rPr lang="en-GB" dirty="0" err="1"/>
              <a:t>Speziali</a:t>
            </a:r>
            <a:r>
              <a:rPr lang="en-GB" dirty="0"/>
              <a:t> and via </a:t>
            </a:r>
            <a:r>
              <a:rPr lang="en-GB" dirty="0" err="1"/>
              <a:t>Strozzi</a:t>
            </a:r>
            <a:r>
              <a:rPr lang="en-GB" dirty="0"/>
              <a:t>. The city forum, therefore, opened at the intersection of these two avenues and the capitol was built within that area. Inside it, the simplest daily actions and most of the public life of the Roman city took place; buildings and houses surrounded the Forum, which represented both the physical and the social </a:t>
            </a:r>
            <a:r>
              <a:rPr lang="en-GB" dirty="0" err="1"/>
              <a:t>center</a:t>
            </a:r>
            <a:r>
              <a:rPr lang="en-GB" dirty="0"/>
              <a:t> of the city. The forum, however, underwent severe changes after the fall of the empire. Over the middle ages the most famous Florentine families flourished and their buildings took the place of the ancient Roman fortresses. What is left of the ancient forum is only the sacrificial column in the </a:t>
            </a:r>
            <a:r>
              <a:rPr lang="en-GB" dirty="0" err="1"/>
              <a:t>center</a:t>
            </a:r>
            <a:r>
              <a:rPr lang="en-GB" dirty="0"/>
              <a:t> of the square, but in 1431 it was replaced by the column of </a:t>
            </a:r>
            <a:r>
              <a:rPr lang="en-GB" dirty="0" smtClean="0"/>
              <a:t>Wealth</a:t>
            </a:r>
            <a:endParaRPr lang="it-IT" dirty="0"/>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6193" y="3512627"/>
            <a:ext cx="4040375" cy="3251239"/>
          </a:xfrm>
          <a:prstGeom prst="rect">
            <a:avLst/>
          </a:prstGeom>
          <a:ln>
            <a:solidFill>
              <a:schemeClr val="tx1"/>
            </a:solidFill>
          </a:ln>
        </p:spPr>
      </p:pic>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6195" y="239871"/>
            <a:ext cx="3770142" cy="2945423"/>
          </a:xfrm>
          <a:prstGeom prst="rect">
            <a:avLst/>
          </a:prstGeom>
        </p:spPr>
      </p:pic>
    </p:spTree>
    <p:extLst>
      <p:ext uri="{BB962C8B-B14F-4D97-AF65-F5344CB8AC3E}">
        <p14:creationId xmlns:p14="http://schemas.microsoft.com/office/powerpoint/2010/main" val="242536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CasellaDiTesto 1"/>
          <p:cNvSpPr txBox="1"/>
          <p:nvPr/>
        </p:nvSpPr>
        <p:spPr>
          <a:xfrm>
            <a:off x="5072790" y="255543"/>
            <a:ext cx="3871579" cy="3693319"/>
          </a:xfrm>
          <a:prstGeom prst="rect">
            <a:avLst/>
          </a:prstGeom>
          <a:solidFill>
            <a:schemeClr val="bg1"/>
          </a:solidFill>
        </p:spPr>
        <p:txBody>
          <a:bodyPr wrap="square" rtlCol="0">
            <a:spAutoFit/>
          </a:bodyPr>
          <a:lstStyle/>
          <a:p>
            <a:r>
              <a:rPr lang="en-GB" dirty="0" smtClean="0"/>
              <a:t>This </a:t>
            </a:r>
            <a:r>
              <a:rPr lang="en-GB" dirty="0"/>
              <a:t>illustration made by </a:t>
            </a:r>
            <a:r>
              <a:rPr lang="en-GB" dirty="0" err="1"/>
              <a:t>Corinto</a:t>
            </a:r>
            <a:r>
              <a:rPr lang="en-GB" dirty="0"/>
              <a:t> </a:t>
            </a:r>
            <a:r>
              <a:rPr lang="en-GB" dirty="0" err="1"/>
              <a:t>Corinzi</a:t>
            </a:r>
            <a:r>
              <a:rPr lang="en-GB" dirty="0"/>
              <a:t> (1841-1930) represents the ancient forum of Florence. Because of the small dimensions of the city, from the forum itself it was possible to see the countryside all around it. A large portico surrounded the four sides of the main square and near it there were the Italic tombs and a bath pool. The most imposing monument was the Capitol, the principal temple dedicated to the divine triad: Jupiter, Minerva and Juno. </a:t>
            </a:r>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51876"/>
          <a:stretch/>
        </p:blipFill>
        <p:spPr>
          <a:xfrm>
            <a:off x="123475" y="736910"/>
            <a:ext cx="4671808" cy="2730584"/>
          </a:xfrm>
          <a:prstGeom prst="rect">
            <a:avLst/>
          </a:prstGeom>
          <a:ln>
            <a:solidFill>
              <a:schemeClr val="tx1"/>
            </a:solidFill>
          </a:ln>
        </p:spPr>
      </p:pic>
      <p:pic>
        <p:nvPicPr>
          <p:cNvPr id="5" name="Immagine 4"/>
          <p:cNvPicPr>
            <a:picLocks noChangeAspect="1"/>
          </p:cNvPicPr>
          <p:nvPr/>
        </p:nvPicPr>
        <p:blipFill rotWithShape="1">
          <a:blip r:embed="rId2">
            <a:extLst>
              <a:ext uri="{28A0092B-C50C-407E-A947-70E740481C1C}">
                <a14:useLocalDpi xmlns:a14="http://schemas.microsoft.com/office/drawing/2010/main" val="0"/>
              </a:ext>
            </a:extLst>
          </a:blip>
          <a:srcRect b="47855"/>
          <a:stretch/>
        </p:blipFill>
        <p:spPr>
          <a:xfrm>
            <a:off x="251520" y="3865092"/>
            <a:ext cx="4543763" cy="2877690"/>
          </a:xfrm>
          <a:prstGeom prst="rect">
            <a:avLst/>
          </a:prstGeom>
          <a:ln>
            <a:solidFill>
              <a:schemeClr val="tx1"/>
            </a:solidFill>
          </a:ln>
        </p:spPr>
      </p:pic>
      <p:sp>
        <p:nvSpPr>
          <p:cNvPr id="6" name="CasellaDiTesto 5"/>
          <p:cNvSpPr txBox="1"/>
          <p:nvPr/>
        </p:nvSpPr>
        <p:spPr>
          <a:xfrm>
            <a:off x="268803" y="205366"/>
            <a:ext cx="4509196" cy="461665"/>
          </a:xfrm>
          <a:prstGeom prst="rect">
            <a:avLst/>
          </a:prstGeom>
          <a:noFill/>
        </p:spPr>
        <p:txBody>
          <a:bodyPr wrap="square" rtlCol="0">
            <a:spAutoFit/>
          </a:bodyPr>
          <a:lstStyle/>
          <a:p>
            <a:pPr algn="r"/>
            <a:r>
              <a:rPr lang="en-GB" sz="2400" dirty="0" smtClean="0"/>
              <a:t>THE CAPITOL AREA</a:t>
            </a:r>
          </a:p>
        </p:txBody>
      </p:sp>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2790" y="3921576"/>
            <a:ext cx="3871579" cy="2861096"/>
          </a:xfrm>
          <a:prstGeom prst="rect">
            <a:avLst/>
          </a:prstGeom>
          <a:ln>
            <a:solidFill>
              <a:schemeClr val="tx1"/>
            </a:solidFill>
          </a:ln>
        </p:spPr>
      </p:pic>
    </p:spTree>
    <p:extLst>
      <p:ext uri="{BB962C8B-B14F-4D97-AF65-F5344CB8AC3E}">
        <p14:creationId xmlns:p14="http://schemas.microsoft.com/office/powerpoint/2010/main" val="612195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9091"/>
            <a:ext cx="9144000" cy="5818909"/>
          </a:xfrm>
          <a:prstGeom prst="rect">
            <a:avLst/>
          </a:prstGeom>
          <a:solidFill>
            <a:schemeClr val="bg1"/>
          </a:solidFill>
        </p:spPr>
      </p:pic>
      <p:sp>
        <p:nvSpPr>
          <p:cNvPr id="2" name="CasellaDiTesto 1"/>
          <p:cNvSpPr txBox="1"/>
          <p:nvPr/>
        </p:nvSpPr>
        <p:spPr>
          <a:xfrm>
            <a:off x="0" y="188640"/>
            <a:ext cx="3707904" cy="3693319"/>
          </a:xfrm>
          <a:prstGeom prst="rect">
            <a:avLst/>
          </a:prstGeom>
          <a:solidFill>
            <a:schemeClr val="bg1"/>
          </a:solidFill>
          <a:ln>
            <a:noFill/>
          </a:ln>
        </p:spPr>
        <p:txBody>
          <a:bodyPr wrap="square" rtlCol="0">
            <a:spAutoFit/>
          </a:bodyPr>
          <a:lstStyle/>
          <a:p>
            <a:r>
              <a:rPr lang="en-GB" dirty="0"/>
              <a:t>With the advent of Christianity the temple became first a church and then a tavern, but when the forum underwent renovation works in the late 1800s it was destroyed. </a:t>
            </a:r>
            <a:endParaRPr lang="it-IT" dirty="0"/>
          </a:p>
          <a:p>
            <a:r>
              <a:rPr lang="en-GB" dirty="0"/>
              <a:t>When Florence was made the capital of Italy, its centre was restyled and the names of the streets were changed. </a:t>
            </a:r>
            <a:r>
              <a:rPr lang="it-IT" dirty="0"/>
              <a:t>For </a:t>
            </a:r>
            <a:r>
              <a:rPr lang="it-IT" dirty="0" err="1"/>
              <a:t>example</a:t>
            </a:r>
            <a:r>
              <a:rPr lang="it-IT" dirty="0"/>
              <a:t> “Via degli </a:t>
            </a:r>
            <a:r>
              <a:rPr lang="it-IT" dirty="0" err="1"/>
              <a:t>Zuffanelli</a:t>
            </a:r>
            <a:r>
              <a:rPr lang="it-IT" dirty="0"/>
              <a:t>” </a:t>
            </a:r>
            <a:r>
              <a:rPr lang="it-IT" dirty="0" err="1"/>
              <a:t>was</a:t>
            </a:r>
            <a:r>
              <a:rPr lang="it-IT" dirty="0"/>
              <a:t> </a:t>
            </a:r>
            <a:r>
              <a:rPr lang="it-IT" dirty="0" err="1"/>
              <a:t>renamed</a:t>
            </a:r>
            <a:r>
              <a:rPr lang="it-IT" dirty="0"/>
              <a:t> “Via del Campidoglio”. </a:t>
            </a:r>
            <a:r>
              <a:rPr lang="en-GB" dirty="0"/>
              <a:t>This part of the city is now known as “Piazza </a:t>
            </a:r>
            <a:r>
              <a:rPr lang="en-GB" dirty="0" err="1"/>
              <a:t>della</a:t>
            </a:r>
            <a:r>
              <a:rPr lang="en-GB" dirty="0"/>
              <a:t> </a:t>
            </a:r>
            <a:r>
              <a:rPr lang="en-GB" dirty="0" err="1"/>
              <a:t>Repubblica</a:t>
            </a:r>
            <a:r>
              <a:rPr lang="en-GB" dirty="0" smtClean="0"/>
              <a:t>”</a:t>
            </a:r>
            <a:endParaRPr lang="it-IT" dirty="0"/>
          </a:p>
        </p:txBody>
      </p:sp>
    </p:spTree>
    <p:extLst>
      <p:ext uri="{BB962C8B-B14F-4D97-AF65-F5344CB8AC3E}">
        <p14:creationId xmlns:p14="http://schemas.microsoft.com/office/powerpoint/2010/main" val="1264450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69" y="208961"/>
            <a:ext cx="6912768" cy="4608512"/>
          </a:xfrm>
          <a:prstGeom prst="rect">
            <a:avLst/>
          </a:prstGeom>
          <a:ln>
            <a:solidFill>
              <a:schemeClr val="tx1"/>
            </a:solidFill>
          </a:ln>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9645" y="4365104"/>
            <a:ext cx="4364355" cy="2454950"/>
          </a:xfrm>
          <a:prstGeom prst="rect">
            <a:avLst/>
          </a:prstGeom>
          <a:ln>
            <a:solidFill>
              <a:schemeClr val="tx1"/>
            </a:solidFill>
          </a:ln>
        </p:spPr>
      </p:pic>
      <p:sp>
        <p:nvSpPr>
          <p:cNvPr id="6" name="CasellaDiTesto 5"/>
          <p:cNvSpPr txBox="1"/>
          <p:nvPr/>
        </p:nvSpPr>
        <p:spPr>
          <a:xfrm>
            <a:off x="58896" y="3764939"/>
            <a:ext cx="5449207" cy="1200329"/>
          </a:xfrm>
          <a:prstGeom prst="rect">
            <a:avLst/>
          </a:prstGeom>
          <a:solidFill>
            <a:schemeClr val="bg1"/>
          </a:solidFill>
        </p:spPr>
        <p:txBody>
          <a:bodyPr wrap="square" rtlCol="0">
            <a:spAutoFit/>
          </a:bodyPr>
          <a:lstStyle/>
          <a:p>
            <a:r>
              <a:rPr lang="it-IT" sz="2400" dirty="0" smtClean="0"/>
              <a:t>I resti del Foro romano conservati nel </a:t>
            </a:r>
            <a:r>
              <a:rPr lang="it-IT" sz="2400" i="1" dirty="0" smtClean="0"/>
              <a:t>Cortile dei Fiorentini </a:t>
            </a:r>
            <a:r>
              <a:rPr lang="it-IT" sz="2400" dirty="0" smtClean="0"/>
              <a:t>del Museo Archeologico Nazionale di Firenze</a:t>
            </a:r>
          </a:p>
        </p:txBody>
      </p:sp>
    </p:spTree>
    <p:extLst>
      <p:ext uri="{BB962C8B-B14F-4D97-AF65-F5344CB8AC3E}">
        <p14:creationId xmlns:p14="http://schemas.microsoft.com/office/powerpoint/2010/main" val="255007750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632</Words>
  <Application>Microsoft Office PowerPoint</Application>
  <PresentationFormat>Presentazione su schermo (4:3)</PresentationFormat>
  <Paragraphs>24</Paragraphs>
  <Slides>8</Slides>
  <Notes>0</Notes>
  <HiddenSlides>0</HiddenSlides>
  <MMClips>0</MMClips>
  <ScaleCrop>false</ScaleCrop>
  <HeadingPairs>
    <vt:vector size="4" baseType="variant">
      <vt:variant>
        <vt:lpstr>Tema</vt:lpstr>
      </vt:variant>
      <vt:variant>
        <vt:i4>3</vt:i4>
      </vt:variant>
      <vt:variant>
        <vt:lpstr>Titoli diapositive</vt:lpstr>
      </vt:variant>
      <vt:variant>
        <vt:i4>8</vt:i4>
      </vt:variant>
    </vt:vector>
  </HeadingPairs>
  <TitlesOfParts>
    <vt:vector size="11" baseType="lpstr">
      <vt:lpstr>Tema di Office</vt:lpstr>
      <vt:lpstr>1_Tema di Office</vt:lpstr>
      <vt:lpstr>2_Tema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FORUM</dc:title>
  <dc:creator>raffaella</dc:creator>
  <cp:lastModifiedBy>raffaella</cp:lastModifiedBy>
  <cp:revision>20</cp:revision>
  <dcterms:created xsi:type="dcterms:W3CDTF">2020-05-29T14:52:57Z</dcterms:created>
  <dcterms:modified xsi:type="dcterms:W3CDTF">2020-05-29T17:30:15Z</dcterms:modified>
</cp:coreProperties>
</file>